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IBM Plex Sans Bold" charset="1" panose="020B0803050203000203"/>
      <p:regular r:id="rId16"/>
    </p:embeddedFont>
    <p:embeddedFont>
      <p:font typeface="IBM Plex Sans" charset="1" panose="020B0503050203000203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67.png" Type="http://schemas.openxmlformats.org/officeDocument/2006/relationships/image"/><Relationship Id="rId13" Target="../media/image68.svg" Type="http://schemas.openxmlformats.org/officeDocument/2006/relationships/image"/><Relationship Id="rId14" Target="../media/image5.png" Type="http://schemas.openxmlformats.org/officeDocument/2006/relationships/image"/><Relationship Id="rId15" Target="../media/image8.png" Type="http://schemas.openxmlformats.org/officeDocument/2006/relationships/image"/><Relationship Id="rId16" Target="../media/image9.svg" Type="http://schemas.openxmlformats.org/officeDocument/2006/relationships/image"/><Relationship Id="rId17" Target="../media/image69.gif" Type="http://schemas.openxmlformats.org/officeDocument/2006/relationships/image"/><Relationship Id="rId18" Target="../media/image70.png" Type="http://schemas.openxmlformats.org/officeDocument/2006/relationships/image"/><Relationship Id="rId19" Target="../media/image71.png" Type="http://schemas.openxmlformats.org/officeDocument/2006/relationships/image"/><Relationship Id="rId2" Target="../media/image1.png" Type="http://schemas.openxmlformats.org/officeDocument/2006/relationships/image"/><Relationship Id="rId20" Target="../media/image72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9.png" Type="http://schemas.openxmlformats.org/officeDocument/2006/relationships/image"/><Relationship Id="rId12" Target="../media/image2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png" Type="http://schemas.openxmlformats.org/officeDocument/2006/relationships/image"/><Relationship Id="rId11" Target="../media/image21.png" Type="http://schemas.openxmlformats.org/officeDocument/2006/relationships/image"/><Relationship Id="rId12" Target="../media/image20.png" Type="http://schemas.openxmlformats.org/officeDocument/2006/relationships/image"/><Relationship Id="rId13" Target="../media/image22.jpeg" Type="http://schemas.openxmlformats.org/officeDocument/2006/relationships/image"/><Relationship Id="rId14" Target="../media/image23.jpeg" Type="http://schemas.openxmlformats.org/officeDocument/2006/relationships/image"/><Relationship Id="rId15" Target="../media/image24.png" Type="http://schemas.openxmlformats.org/officeDocument/2006/relationships/image"/><Relationship Id="rId16" Target="../media/image25.svg" Type="http://schemas.openxmlformats.org/officeDocument/2006/relationships/image"/><Relationship Id="rId17" Target="../media/image26.png" Type="http://schemas.openxmlformats.org/officeDocument/2006/relationships/image"/><Relationship Id="rId18" Target="../media/image27.svg" Type="http://schemas.openxmlformats.org/officeDocument/2006/relationships/image"/><Relationship Id="rId19" Target="../media/image2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5.pn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31.pn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34.jpe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jpeg" Type="http://schemas.openxmlformats.org/officeDocument/2006/relationships/image"/><Relationship Id="rId11" Target="../media/image20.png" Type="http://schemas.openxmlformats.org/officeDocument/2006/relationships/image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42.png" Type="http://schemas.openxmlformats.org/officeDocument/2006/relationships/image"/><Relationship Id="rId8" Target="../media/image43.svg" Type="http://schemas.openxmlformats.org/officeDocument/2006/relationships/image"/><Relationship Id="rId9" Target="../media/image44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svg" Type="http://schemas.openxmlformats.org/officeDocument/2006/relationships/image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20.png" Type="http://schemas.openxmlformats.org/officeDocument/2006/relationships/image"/><Relationship Id="rId6" Target="../media/image49.png" Type="http://schemas.openxmlformats.org/officeDocument/2006/relationships/image"/><Relationship Id="rId7" Target="../media/image50.svg" Type="http://schemas.openxmlformats.org/officeDocument/2006/relationships/image"/><Relationship Id="rId8" Target="../media/image51.jpeg" Type="http://schemas.openxmlformats.org/officeDocument/2006/relationships/image"/><Relationship Id="rId9" Target="../media/image5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svg" Type="http://schemas.openxmlformats.org/officeDocument/2006/relationships/image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4.png" Type="http://schemas.openxmlformats.org/officeDocument/2006/relationships/image"/><Relationship Id="rId7" Target="../media/image20.png" Type="http://schemas.openxmlformats.org/officeDocument/2006/relationships/image"/><Relationship Id="rId8" Target="slide8.xml" Type="http://schemas.openxmlformats.org/officeDocument/2006/relationships/slide"/><Relationship Id="rId9" Target="../media/image5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59.png" Type="http://schemas.openxmlformats.org/officeDocument/2006/relationships/image"/><Relationship Id="rId4" Target="../media/image60.svg" Type="http://schemas.openxmlformats.org/officeDocument/2006/relationships/image"/><Relationship Id="rId5" Target="../media/image61.png" Type="http://schemas.openxmlformats.org/officeDocument/2006/relationships/image"/><Relationship Id="rId6" Target="../media/image62.svg" Type="http://schemas.openxmlformats.org/officeDocument/2006/relationships/image"/><Relationship Id="rId7" Target="../media/image63.png" Type="http://schemas.openxmlformats.org/officeDocument/2006/relationships/image"/><Relationship Id="rId8" Target="../media/image6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AF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59844" y="6383960"/>
            <a:ext cx="20407688" cy="3339440"/>
          </a:xfrm>
          <a:custGeom>
            <a:avLst/>
            <a:gdLst/>
            <a:ahLst/>
            <a:cxnLst/>
            <a:rect r="r" b="b" t="t" l="l"/>
            <a:pathLst>
              <a:path h="3339440" w="20407688">
                <a:moveTo>
                  <a:pt x="0" y="0"/>
                </a:moveTo>
                <a:lnTo>
                  <a:pt x="20407688" y="0"/>
                </a:lnTo>
                <a:lnTo>
                  <a:pt x="20407688" y="3339440"/>
                </a:lnTo>
                <a:lnTo>
                  <a:pt x="0" y="3339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93248" y="8199149"/>
            <a:ext cx="19074496" cy="5579290"/>
          </a:xfrm>
          <a:custGeom>
            <a:avLst/>
            <a:gdLst/>
            <a:ahLst/>
            <a:cxnLst/>
            <a:rect r="r" b="b" t="t" l="l"/>
            <a:pathLst>
              <a:path h="5579290" w="19074496">
                <a:moveTo>
                  <a:pt x="0" y="0"/>
                </a:moveTo>
                <a:lnTo>
                  <a:pt x="19074496" y="0"/>
                </a:lnTo>
                <a:lnTo>
                  <a:pt x="19074496" y="5579290"/>
                </a:lnTo>
                <a:lnTo>
                  <a:pt x="0" y="55792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372437" y="147968"/>
            <a:ext cx="2611831" cy="2611831"/>
          </a:xfrm>
          <a:custGeom>
            <a:avLst/>
            <a:gdLst/>
            <a:ahLst/>
            <a:cxnLst/>
            <a:rect r="r" b="b" t="t" l="l"/>
            <a:pathLst>
              <a:path h="2611831" w="2611831">
                <a:moveTo>
                  <a:pt x="0" y="0"/>
                </a:moveTo>
                <a:lnTo>
                  <a:pt x="2611831" y="0"/>
                </a:lnTo>
                <a:lnTo>
                  <a:pt x="2611831" y="2611831"/>
                </a:lnTo>
                <a:lnTo>
                  <a:pt x="0" y="26118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719616" y="8851683"/>
            <a:ext cx="1569750" cy="1250567"/>
          </a:xfrm>
          <a:custGeom>
            <a:avLst/>
            <a:gdLst/>
            <a:ahLst/>
            <a:cxnLst/>
            <a:rect r="r" b="b" t="t" l="l"/>
            <a:pathLst>
              <a:path h="1250567" w="1569750">
                <a:moveTo>
                  <a:pt x="0" y="0"/>
                </a:moveTo>
                <a:lnTo>
                  <a:pt x="1569750" y="0"/>
                </a:lnTo>
                <a:lnTo>
                  <a:pt x="1569750" y="1250568"/>
                </a:lnTo>
                <a:lnTo>
                  <a:pt x="0" y="12505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47645" y="3032018"/>
            <a:ext cx="4643359" cy="5939180"/>
          </a:xfrm>
          <a:custGeom>
            <a:avLst/>
            <a:gdLst/>
            <a:ahLst/>
            <a:cxnLst/>
            <a:rect r="r" b="b" t="t" l="l"/>
            <a:pathLst>
              <a:path h="5939180" w="4643359">
                <a:moveTo>
                  <a:pt x="0" y="0"/>
                </a:moveTo>
                <a:lnTo>
                  <a:pt x="4643359" y="0"/>
                </a:lnTo>
                <a:lnTo>
                  <a:pt x="4643359" y="5939180"/>
                </a:lnTo>
                <a:lnTo>
                  <a:pt x="0" y="59391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156684">
            <a:off x="7441274" y="8339999"/>
            <a:ext cx="1133299" cy="1648980"/>
          </a:xfrm>
          <a:custGeom>
            <a:avLst/>
            <a:gdLst/>
            <a:ahLst/>
            <a:cxnLst/>
            <a:rect r="r" b="b" t="t" l="l"/>
            <a:pathLst>
              <a:path h="1648980" w="1133299">
                <a:moveTo>
                  <a:pt x="0" y="0"/>
                </a:moveTo>
                <a:lnTo>
                  <a:pt x="1133299" y="0"/>
                </a:lnTo>
                <a:lnTo>
                  <a:pt x="1133299" y="1648980"/>
                </a:lnTo>
                <a:lnTo>
                  <a:pt x="0" y="16489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507353" y="7840145"/>
            <a:ext cx="1805572" cy="2262106"/>
          </a:xfrm>
          <a:custGeom>
            <a:avLst/>
            <a:gdLst/>
            <a:ahLst/>
            <a:cxnLst/>
            <a:rect r="r" b="b" t="t" l="l"/>
            <a:pathLst>
              <a:path h="2262106" w="1805572">
                <a:moveTo>
                  <a:pt x="0" y="0"/>
                </a:moveTo>
                <a:lnTo>
                  <a:pt x="1805572" y="0"/>
                </a:lnTo>
                <a:lnTo>
                  <a:pt x="1805572" y="2262106"/>
                </a:lnTo>
                <a:lnTo>
                  <a:pt x="0" y="22621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311786" y="5143500"/>
            <a:ext cx="3653600" cy="4114800"/>
          </a:xfrm>
          <a:custGeom>
            <a:avLst/>
            <a:gdLst/>
            <a:ahLst/>
            <a:cxnLst/>
            <a:rect r="r" b="b" t="t" l="l"/>
            <a:pathLst>
              <a:path h="4114800" w="3653600">
                <a:moveTo>
                  <a:pt x="0" y="0"/>
                </a:moveTo>
                <a:lnTo>
                  <a:pt x="3653599" y="0"/>
                </a:lnTo>
                <a:lnTo>
                  <a:pt x="36535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719616" y="5710295"/>
            <a:ext cx="1683983" cy="1632485"/>
          </a:xfrm>
          <a:custGeom>
            <a:avLst/>
            <a:gdLst/>
            <a:ahLst/>
            <a:cxnLst/>
            <a:rect r="r" b="b" t="t" l="l"/>
            <a:pathLst>
              <a:path h="1632485" w="1683983">
                <a:moveTo>
                  <a:pt x="0" y="0"/>
                </a:moveTo>
                <a:lnTo>
                  <a:pt x="1683983" y="0"/>
                </a:lnTo>
                <a:lnTo>
                  <a:pt x="1683983" y="1632485"/>
                </a:lnTo>
                <a:lnTo>
                  <a:pt x="0" y="16324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4678353" y="2611448"/>
            <a:ext cx="2025792" cy="1837946"/>
          </a:xfrm>
          <a:custGeom>
            <a:avLst/>
            <a:gdLst/>
            <a:ahLst/>
            <a:cxnLst/>
            <a:rect r="r" b="b" t="t" l="l"/>
            <a:pathLst>
              <a:path h="1837946" w="2025792">
                <a:moveTo>
                  <a:pt x="2025792" y="0"/>
                </a:moveTo>
                <a:lnTo>
                  <a:pt x="0" y="0"/>
                </a:lnTo>
                <a:lnTo>
                  <a:pt x="0" y="1837946"/>
                </a:lnTo>
                <a:lnTo>
                  <a:pt x="2025792" y="1837946"/>
                </a:lnTo>
                <a:lnTo>
                  <a:pt x="202579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678353" y="589748"/>
            <a:ext cx="3657600" cy="1569443"/>
          </a:xfrm>
          <a:custGeom>
            <a:avLst/>
            <a:gdLst/>
            <a:ahLst/>
            <a:cxnLst/>
            <a:rect r="r" b="b" t="t" l="l"/>
            <a:pathLst>
              <a:path h="1569443" w="3657600">
                <a:moveTo>
                  <a:pt x="0" y="0"/>
                </a:moveTo>
                <a:lnTo>
                  <a:pt x="3657600" y="0"/>
                </a:lnTo>
                <a:lnTo>
                  <a:pt x="3657600" y="1569443"/>
                </a:lnTo>
                <a:lnTo>
                  <a:pt x="0" y="156944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0" y="68554"/>
            <a:ext cx="5382491" cy="2691246"/>
          </a:xfrm>
          <a:custGeom>
            <a:avLst/>
            <a:gdLst/>
            <a:ahLst/>
            <a:cxnLst/>
            <a:rect r="r" b="b" t="t" l="l"/>
            <a:pathLst>
              <a:path h="2691246" w="5382491">
                <a:moveTo>
                  <a:pt x="0" y="0"/>
                </a:moveTo>
                <a:lnTo>
                  <a:pt x="5382491" y="0"/>
                </a:lnTo>
                <a:lnTo>
                  <a:pt x="5382491" y="2691245"/>
                </a:lnTo>
                <a:lnTo>
                  <a:pt x="0" y="269124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46448" y="8785008"/>
            <a:ext cx="5759066" cy="1216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b="true" sz="34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Мар’їнська філія ДУ "Донецький ОЦКПХ МОЗ"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632854" y="1896882"/>
            <a:ext cx="5022291" cy="4568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  <a:spcBef>
                <a:spcPct val="0"/>
              </a:spcBef>
            </a:pPr>
            <a:r>
              <a:rPr lang="en-US" b="true" sz="6499">
                <a:solidFill>
                  <a:srgbClr val="F3DB2C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ПРАВИЛА БЕЗПЕЧНИХ КАНІКУЛ ВЛІТКУ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AF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147467" y="5297898"/>
            <a:ext cx="26582934" cy="4349935"/>
          </a:xfrm>
          <a:custGeom>
            <a:avLst/>
            <a:gdLst/>
            <a:ahLst/>
            <a:cxnLst/>
            <a:rect r="r" b="b" t="t" l="l"/>
            <a:pathLst>
              <a:path h="4349935" w="26582934">
                <a:moveTo>
                  <a:pt x="0" y="0"/>
                </a:moveTo>
                <a:lnTo>
                  <a:pt x="26582934" y="0"/>
                </a:lnTo>
                <a:lnTo>
                  <a:pt x="26582934" y="4349935"/>
                </a:lnTo>
                <a:lnTo>
                  <a:pt x="0" y="4349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-10800000">
            <a:off x="-4366528" y="6861606"/>
            <a:ext cx="23421494" cy="6850787"/>
          </a:xfrm>
          <a:custGeom>
            <a:avLst/>
            <a:gdLst/>
            <a:ahLst/>
            <a:cxnLst/>
            <a:rect r="r" b="b" t="t" l="l"/>
            <a:pathLst>
              <a:path h="6850787" w="23421494">
                <a:moveTo>
                  <a:pt x="23421494" y="6850788"/>
                </a:moveTo>
                <a:lnTo>
                  <a:pt x="0" y="6850788"/>
                </a:lnTo>
                <a:lnTo>
                  <a:pt x="0" y="0"/>
                </a:lnTo>
                <a:lnTo>
                  <a:pt x="23421494" y="0"/>
                </a:lnTo>
                <a:lnTo>
                  <a:pt x="23421494" y="6850788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92423">
            <a:off x="-1049942" y="3243400"/>
            <a:ext cx="4157285" cy="5702012"/>
          </a:xfrm>
          <a:custGeom>
            <a:avLst/>
            <a:gdLst/>
            <a:ahLst/>
            <a:cxnLst/>
            <a:rect r="r" b="b" t="t" l="l"/>
            <a:pathLst>
              <a:path h="5702012" w="4157285">
                <a:moveTo>
                  <a:pt x="4157284" y="0"/>
                </a:moveTo>
                <a:lnTo>
                  <a:pt x="0" y="0"/>
                </a:lnTo>
                <a:lnTo>
                  <a:pt x="0" y="5702012"/>
                </a:lnTo>
                <a:lnTo>
                  <a:pt x="4157284" y="5702012"/>
                </a:lnTo>
                <a:lnTo>
                  <a:pt x="415728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766966" y="258196"/>
            <a:ext cx="3591333" cy="1541008"/>
          </a:xfrm>
          <a:custGeom>
            <a:avLst/>
            <a:gdLst/>
            <a:ahLst/>
            <a:cxnLst/>
            <a:rect r="r" b="b" t="t" l="l"/>
            <a:pathLst>
              <a:path h="1541008" w="3591333">
                <a:moveTo>
                  <a:pt x="3591332" y="0"/>
                </a:moveTo>
                <a:lnTo>
                  <a:pt x="0" y="0"/>
                </a:lnTo>
                <a:lnTo>
                  <a:pt x="0" y="1541008"/>
                </a:lnTo>
                <a:lnTo>
                  <a:pt x="3591332" y="1541008"/>
                </a:lnTo>
                <a:lnTo>
                  <a:pt x="359133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463634" y="1160646"/>
            <a:ext cx="3591333" cy="1541008"/>
          </a:xfrm>
          <a:custGeom>
            <a:avLst/>
            <a:gdLst/>
            <a:ahLst/>
            <a:cxnLst/>
            <a:rect r="r" b="b" t="t" l="l"/>
            <a:pathLst>
              <a:path h="1541008" w="3591333">
                <a:moveTo>
                  <a:pt x="0" y="0"/>
                </a:moveTo>
                <a:lnTo>
                  <a:pt x="3591332" y="0"/>
                </a:lnTo>
                <a:lnTo>
                  <a:pt x="3591332" y="1541008"/>
                </a:lnTo>
                <a:lnTo>
                  <a:pt x="0" y="1541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63634" y="116640"/>
            <a:ext cx="2088011" cy="2088011"/>
          </a:xfrm>
          <a:custGeom>
            <a:avLst/>
            <a:gdLst/>
            <a:ahLst/>
            <a:cxnLst/>
            <a:rect r="r" b="b" t="t" l="l"/>
            <a:pathLst>
              <a:path h="2088011" w="2088011">
                <a:moveTo>
                  <a:pt x="0" y="0"/>
                </a:moveTo>
                <a:lnTo>
                  <a:pt x="2088011" y="0"/>
                </a:lnTo>
                <a:lnTo>
                  <a:pt x="2088011" y="2088011"/>
                </a:lnTo>
                <a:lnTo>
                  <a:pt x="0" y="20880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102369" y="2015416"/>
            <a:ext cx="4898552" cy="6718712"/>
          </a:xfrm>
          <a:custGeom>
            <a:avLst/>
            <a:gdLst/>
            <a:ahLst/>
            <a:cxnLst/>
            <a:rect r="r" b="b" t="t" l="l"/>
            <a:pathLst>
              <a:path h="6718712" w="4898552">
                <a:moveTo>
                  <a:pt x="0" y="0"/>
                </a:moveTo>
                <a:lnTo>
                  <a:pt x="4898552" y="0"/>
                </a:lnTo>
                <a:lnTo>
                  <a:pt x="4898552" y="6718712"/>
                </a:lnTo>
                <a:lnTo>
                  <a:pt x="0" y="67187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3214321" y="504931"/>
            <a:ext cx="2025792" cy="1837946"/>
          </a:xfrm>
          <a:custGeom>
            <a:avLst/>
            <a:gdLst/>
            <a:ahLst/>
            <a:cxnLst/>
            <a:rect r="r" b="b" t="t" l="l"/>
            <a:pathLst>
              <a:path h="1837946" w="2025792">
                <a:moveTo>
                  <a:pt x="2025793" y="0"/>
                </a:moveTo>
                <a:lnTo>
                  <a:pt x="0" y="0"/>
                </a:lnTo>
                <a:lnTo>
                  <a:pt x="0" y="1837946"/>
                </a:lnTo>
                <a:lnTo>
                  <a:pt x="2025793" y="1837946"/>
                </a:lnTo>
                <a:lnTo>
                  <a:pt x="202579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465761">
            <a:off x="13536300" y="9370103"/>
            <a:ext cx="2055525" cy="1233315"/>
          </a:xfrm>
          <a:custGeom>
            <a:avLst/>
            <a:gdLst/>
            <a:ahLst/>
            <a:cxnLst/>
            <a:rect r="r" b="b" t="t" l="l"/>
            <a:pathLst>
              <a:path h="1233315" w="2055525">
                <a:moveTo>
                  <a:pt x="0" y="0"/>
                </a:moveTo>
                <a:lnTo>
                  <a:pt x="2055525" y="0"/>
                </a:lnTo>
                <a:lnTo>
                  <a:pt x="2055525" y="1233315"/>
                </a:lnTo>
                <a:lnTo>
                  <a:pt x="0" y="12333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427765">
            <a:off x="15881924" y="8402533"/>
            <a:ext cx="2754751" cy="2219482"/>
          </a:xfrm>
          <a:custGeom>
            <a:avLst/>
            <a:gdLst/>
            <a:ahLst/>
            <a:cxnLst/>
            <a:rect r="r" b="b" t="t" l="l"/>
            <a:pathLst>
              <a:path h="2219482" w="2754751">
                <a:moveTo>
                  <a:pt x="2754752" y="0"/>
                </a:moveTo>
                <a:lnTo>
                  <a:pt x="0" y="0"/>
                </a:lnTo>
                <a:lnTo>
                  <a:pt x="0" y="2219482"/>
                </a:lnTo>
                <a:lnTo>
                  <a:pt x="2754752" y="2219482"/>
                </a:lnTo>
                <a:lnTo>
                  <a:pt x="2754752" y="0"/>
                </a:lnTo>
                <a:close/>
              </a:path>
            </a:pathLst>
          </a:custGeom>
          <a:blipFill>
            <a:blip r:embed="rId14"/>
            <a:stretch>
              <a:fillRect l="0" t="-963" r="-3082" b="-963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157649">
            <a:off x="98049" y="8485857"/>
            <a:ext cx="1861302" cy="2708244"/>
          </a:xfrm>
          <a:custGeom>
            <a:avLst/>
            <a:gdLst/>
            <a:ahLst/>
            <a:cxnLst/>
            <a:rect r="r" b="b" t="t" l="l"/>
            <a:pathLst>
              <a:path h="2708244" w="1861302">
                <a:moveTo>
                  <a:pt x="0" y="0"/>
                </a:moveTo>
                <a:lnTo>
                  <a:pt x="1861302" y="0"/>
                </a:lnTo>
                <a:lnTo>
                  <a:pt x="1861302" y="2708244"/>
                </a:lnTo>
                <a:lnTo>
                  <a:pt x="0" y="27082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17"/>
          <a:srcRect l="0" t="0" r="0" b="0"/>
          <a:stretch>
            <a:fillRect/>
          </a:stretch>
        </p:blipFill>
        <p:spPr>
          <a:xfrm flipH="false" flipV="false" rot="0">
            <a:off x="14478081" y="3820388"/>
            <a:ext cx="1543638" cy="1696305"/>
          </a:xfrm>
          <a:prstGeom prst="rect">
            <a:avLst/>
          </a:prstGeom>
        </p:spPr>
      </p:pic>
      <p:sp>
        <p:nvSpPr>
          <p:cNvPr name="Freeform 14" id="14"/>
          <p:cNvSpPr/>
          <p:nvPr/>
        </p:nvSpPr>
        <p:spPr>
          <a:xfrm flipH="false" flipV="false" rot="0">
            <a:off x="1934564" y="6555140"/>
            <a:ext cx="3574427" cy="2703160"/>
          </a:xfrm>
          <a:custGeom>
            <a:avLst/>
            <a:gdLst/>
            <a:ahLst/>
            <a:cxnLst/>
            <a:rect r="r" b="b" t="t" l="l"/>
            <a:pathLst>
              <a:path h="2703160" w="3574427">
                <a:moveTo>
                  <a:pt x="0" y="0"/>
                </a:moveTo>
                <a:lnTo>
                  <a:pt x="3574427" y="0"/>
                </a:lnTo>
                <a:lnTo>
                  <a:pt x="3574427" y="2703160"/>
                </a:lnTo>
                <a:lnTo>
                  <a:pt x="0" y="270316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508991" y="6730242"/>
            <a:ext cx="5187937" cy="2782031"/>
          </a:xfrm>
          <a:custGeom>
            <a:avLst/>
            <a:gdLst/>
            <a:ahLst/>
            <a:cxnLst/>
            <a:rect r="r" b="b" t="t" l="l"/>
            <a:pathLst>
              <a:path h="2782031" w="5187937">
                <a:moveTo>
                  <a:pt x="0" y="0"/>
                </a:moveTo>
                <a:lnTo>
                  <a:pt x="5187937" y="0"/>
                </a:lnTo>
                <a:lnTo>
                  <a:pt x="5187937" y="2782032"/>
                </a:lnTo>
                <a:lnTo>
                  <a:pt x="0" y="278203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289400" y="4899483"/>
            <a:ext cx="4623510" cy="3745043"/>
          </a:xfrm>
          <a:custGeom>
            <a:avLst/>
            <a:gdLst/>
            <a:ahLst/>
            <a:cxnLst/>
            <a:rect r="r" b="b" t="t" l="l"/>
            <a:pathLst>
              <a:path h="3745043" w="4623510">
                <a:moveTo>
                  <a:pt x="0" y="0"/>
                </a:moveTo>
                <a:lnTo>
                  <a:pt x="4623509" y="0"/>
                </a:lnTo>
                <a:lnTo>
                  <a:pt x="4623509" y="3745043"/>
                </a:lnTo>
                <a:lnTo>
                  <a:pt x="0" y="3745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183231" y="3355249"/>
            <a:ext cx="12728734" cy="844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b="true" sz="4999">
                <a:solidFill>
                  <a:srgbClr val="3A1E16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НЕХАЙ КАНІКУЛИ БУДУТЬ БЕЗПЕЧНИМИ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647660" y="8568326"/>
            <a:ext cx="7265250" cy="1225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Мар’їнська філія ДУ “Донецький ОЦКПХ МОЗ”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AF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97340" y="5544048"/>
            <a:ext cx="20407688" cy="3339440"/>
          </a:xfrm>
          <a:custGeom>
            <a:avLst/>
            <a:gdLst/>
            <a:ahLst/>
            <a:cxnLst/>
            <a:rect r="r" b="b" t="t" l="l"/>
            <a:pathLst>
              <a:path h="3339440" w="20407688">
                <a:moveTo>
                  <a:pt x="0" y="0"/>
                </a:moveTo>
                <a:lnTo>
                  <a:pt x="20407688" y="0"/>
                </a:lnTo>
                <a:lnTo>
                  <a:pt x="20407688" y="3339440"/>
                </a:lnTo>
                <a:lnTo>
                  <a:pt x="0" y="3339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6785567"/>
            <a:ext cx="22490161" cy="7076779"/>
          </a:xfrm>
          <a:custGeom>
            <a:avLst/>
            <a:gdLst/>
            <a:ahLst/>
            <a:cxnLst/>
            <a:rect r="r" b="b" t="t" l="l"/>
            <a:pathLst>
              <a:path h="7076779" w="22490161">
                <a:moveTo>
                  <a:pt x="0" y="0"/>
                </a:moveTo>
                <a:lnTo>
                  <a:pt x="22490161" y="0"/>
                </a:lnTo>
                <a:lnTo>
                  <a:pt x="22490161" y="7076779"/>
                </a:lnTo>
                <a:lnTo>
                  <a:pt x="0" y="7076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88" t="0" r="-3788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37963" y="2300729"/>
            <a:ext cx="11968297" cy="7407197"/>
            <a:chOff x="0" y="0"/>
            <a:chExt cx="3152144" cy="195086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52144" cy="1950867"/>
            </a:xfrm>
            <a:custGeom>
              <a:avLst/>
              <a:gdLst/>
              <a:ahLst/>
              <a:cxnLst/>
              <a:rect r="r" b="b" t="t" l="l"/>
              <a:pathLst>
                <a:path h="1950867" w="3152144">
                  <a:moveTo>
                    <a:pt x="13584" y="0"/>
                  </a:moveTo>
                  <a:lnTo>
                    <a:pt x="3138560" y="0"/>
                  </a:lnTo>
                  <a:cubicBezTo>
                    <a:pt x="3146062" y="0"/>
                    <a:pt x="3152144" y="6082"/>
                    <a:pt x="3152144" y="13584"/>
                  </a:cubicBezTo>
                  <a:lnTo>
                    <a:pt x="3152144" y="1937283"/>
                  </a:lnTo>
                  <a:cubicBezTo>
                    <a:pt x="3152144" y="1940885"/>
                    <a:pt x="3150713" y="1944340"/>
                    <a:pt x="3148165" y="1946888"/>
                  </a:cubicBezTo>
                  <a:cubicBezTo>
                    <a:pt x="3145618" y="1949436"/>
                    <a:pt x="3142162" y="1950867"/>
                    <a:pt x="3138560" y="1950867"/>
                  </a:cubicBezTo>
                  <a:lnTo>
                    <a:pt x="13584" y="1950867"/>
                  </a:lnTo>
                  <a:cubicBezTo>
                    <a:pt x="6082" y="1950867"/>
                    <a:pt x="0" y="1944785"/>
                    <a:pt x="0" y="1937283"/>
                  </a:cubicBezTo>
                  <a:lnTo>
                    <a:pt x="0" y="13584"/>
                  </a:lnTo>
                  <a:cubicBezTo>
                    <a:pt x="0" y="6082"/>
                    <a:pt x="6082" y="0"/>
                    <a:pt x="13584" y="0"/>
                  </a:cubicBezTo>
                  <a:close/>
                </a:path>
              </a:pathLst>
            </a:custGeom>
            <a:solidFill>
              <a:srgbClr val="F7EDA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152144" cy="19889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4630400" y="1155655"/>
            <a:ext cx="3657600" cy="1569443"/>
          </a:xfrm>
          <a:custGeom>
            <a:avLst/>
            <a:gdLst/>
            <a:ahLst/>
            <a:cxnLst/>
            <a:rect r="r" b="b" t="t" l="l"/>
            <a:pathLst>
              <a:path h="1569443" w="3657600">
                <a:moveTo>
                  <a:pt x="0" y="0"/>
                </a:moveTo>
                <a:lnTo>
                  <a:pt x="3657600" y="0"/>
                </a:lnTo>
                <a:lnTo>
                  <a:pt x="3657600" y="1569443"/>
                </a:lnTo>
                <a:lnTo>
                  <a:pt x="0" y="1569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2747761" y="1569863"/>
            <a:ext cx="2025792" cy="1837946"/>
          </a:xfrm>
          <a:custGeom>
            <a:avLst/>
            <a:gdLst/>
            <a:ahLst/>
            <a:cxnLst/>
            <a:rect r="r" b="b" t="t" l="l"/>
            <a:pathLst>
              <a:path h="1837946" w="2025792">
                <a:moveTo>
                  <a:pt x="2025792" y="0"/>
                </a:moveTo>
                <a:lnTo>
                  <a:pt x="0" y="0"/>
                </a:lnTo>
                <a:lnTo>
                  <a:pt x="0" y="1837946"/>
                </a:lnTo>
                <a:lnTo>
                  <a:pt x="2025792" y="1837946"/>
                </a:lnTo>
                <a:lnTo>
                  <a:pt x="20257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99440">
            <a:off x="11552986" y="8681819"/>
            <a:ext cx="1035152" cy="1506173"/>
          </a:xfrm>
          <a:custGeom>
            <a:avLst/>
            <a:gdLst/>
            <a:ahLst/>
            <a:cxnLst/>
            <a:rect r="r" b="b" t="t" l="l"/>
            <a:pathLst>
              <a:path h="1506173" w="1035152">
                <a:moveTo>
                  <a:pt x="0" y="0"/>
                </a:moveTo>
                <a:lnTo>
                  <a:pt x="1035152" y="0"/>
                </a:lnTo>
                <a:lnTo>
                  <a:pt x="1035152" y="1506173"/>
                </a:lnTo>
                <a:lnTo>
                  <a:pt x="0" y="1506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5193510" y="27657"/>
            <a:ext cx="2954254" cy="1267643"/>
          </a:xfrm>
          <a:custGeom>
            <a:avLst/>
            <a:gdLst/>
            <a:ahLst/>
            <a:cxnLst/>
            <a:rect r="r" b="b" t="t" l="l"/>
            <a:pathLst>
              <a:path h="1267643" w="2954254">
                <a:moveTo>
                  <a:pt x="2954254" y="0"/>
                </a:moveTo>
                <a:lnTo>
                  <a:pt x="0" y="0"/>
                </a:lnTo>
                <a:lnTo>
                  <a:pt x="0" y="1267643"/>
                </a:lnTo>
                <a:lnTo>
                  <a:pt x="2954254" y="1267643"/>
                </a:lnTo>
                <a:lnTo>
                  <a:pt x="2954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410944" y="3731489"/>
            <a:ext cx="4036082" cy="2613363"/>
          </a:xfrm>
          <a:custGeom>
            <a:avLst/>
            <a:gdLst/>
            <a:ahLst/>
            <a:cxnLst/>
            <a:rect r="r" b="b" t="t" l="l"/>
            <a:pathLst>
              <a:path h="2613363" w="4036082">
                <a:moveTo>
                  <a:pt x="0" y="0"/>
                </a:moveTo>
                <a:lnTo>
                  <a:pt x="4036082" y="0"/>
                </a:lnTo>
                <a:lnTo>
                  <a:pt x="4036082" y="2613364"/>
                </a:lnTo>
                <a:lnTo>
                  <a:pt x="0" y="26133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003215" y="27657"/>
            <a:ext cx="2284785" cy="2461179"/>
          </a:xfrm>
          <a:custGeom>
            <a:avLst/>
            <a:gdLst/>
            <a:ahLst/>
            <a:cxnLst/>
            <a:rect r="r" b="b" t="t" l="l"/>
            <a:pathLst>
              <a:path h="2461179" w="2284785">
                <a:moveTo>
                  <a:pt x="0" y="0"/>
                </a:moveTo>
                <a:lnTo>
                  <a:pt x="2284785" y="0"/>
                </a:lnTo>
                <a:lnTo>
                  <a:pt x="2284785" y="2461179"/>
                </a:lnTo>
                <a:lnTo>
                  <a:pt x="0" y="24611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37963" y="3885004"/>
            <a:ext cx="11551017" cy="5549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41" indent="-377820" lvl="1">
              <a:lnSpc>
                <a:spcPts val="4899"/>
              </a:lnSpc>
              <a:buFont typeface="Arial"/>
              <a:buChar char="•"/>
            </a:pPr>
            <a:r>
              <a:rPr lang="en-US" b="true" sz="34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Відпочивати на диких пляжах, біля водойм із крутими берегами й замуленим дном</a:t>
            </a:r>
          </a:p>
          <a:p>
            <a:pPr algn="l" marL="755641" indent="-377820" lvl="1">
              <a:lnSpc>
                <a:spcPts val="4899"/>
              </a:lnSpc>
              <a:buFont typeface="Arial"/>
              <a:buChar char="•"/>
            </a:pPr>
            <a:r>
              <a:rPr lang="en-US" b="true" sz="34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Пірнати в незнайомих місцях</a:t>
            </a:r>
          </a:p>
          <a:p>
            <a:pPr algn="l" marL="755641" indent="-377820" lvl="1">
              <a:lnSpc>
                <a:spcPts val="4899"/>
              </a:lnSpc>
              <a:buFont typeface="Arial"/>
              <a:buChar char="•"/>
            </a:pPr>
            <a:r>
              <a:rPr lang="en-US" b="true" sz="34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Плавати біля катамаранів, гідроциклів, човнів</a:t>
            </a:r>
          </a:p>
          <a:p>
            <a:pPr algn="l" marL="755641" indent="-377820" lvl="1">
              <a:lnSpc>
                <a:spcPts val="4899"/>
              </a:lnSpc>
              <a:buFont typeface="Arial"/>
              <a:buChar char="•"/>
            </a:pPr>
            <a:r>
              <a:rPr lang="en-US" b="true" sz="34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Влаштовувати ігри на воді, особливо на глибині</a:t>
            </a:r>
          </a:p>
          <a:p>
            <a:pPr algn="l" marL="755641" indent="-377820" lvl="1">
              <a:lnSpc>
                <a:spcPts val="4899"/>
              </a:lnSpc>
              <a:buFont typeface="Arial"/>
              <a:buChar char="•"/>
            </a:pPr>
            <a:r>
              <a:rPr lang="en-US" b="true" sz="34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плавай наодинці</a:t>
            </a:r>
          </a:p>
          <a:p>
            <a:pPr algn="l" marL="755641" indent="-377820" lvl="1">
              <a:lnSpc>
                <a:spcPts val="4899"/>
              </a:lnSpc>
              <a:buFont typeface="Arial"/>
              <a:buChar char="•"/>
            </a:pPr>
            <a:r>
              <a:rPr lang="en-US" b="true" sz="34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запливай за буї, разраховуй свої сили</a:t>
            </a:r>
          </a:p>
          <a:p>
            <a:pPr algn="l" marL="755641" indent="-377820" lvl="1">
              <a:lnSpc>
                <a:spcPts val="4899"/>
              </a:lnSpc>
              <a:buFont typeface="Arial"/>
              <a:buChar char="•"/>
            </a:pPr>
            <a:r>
              <a:rPr lang="en-US" b="true" sz="34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Будь уважним під час плавання на надувних матрацах і кругах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63416" y="397325"/>
            <a:ext cx="13501304" cy="1543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b="true" sz="44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Зробіть так, щоб літо пройшло без прикростей і залишило по собі лише приємні спогади.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443031" y="2460401"/>
            <a:ext cx="3468163" cy="752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b="true" sz="4499">
                <a:solidFill>
                  <a:srgbClr val="394695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Що по воді?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04991" y="3077749"/>
            <a:ext cx="3468163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FF3131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треба: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AF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248745" y="6862006"/>
            <a:ext cx="25426416" cy="4160686"/>
          </a:xfrm>
          <a:custGeom>
            <a:avLst/>
            <a:gdLst/>
            <a:ahLst/>
            <a:cxnLst/>
            <a:rect r="r" b="b" t="t" l="l"/>
            <a:pathLst>
              <a:path h="4160686" w="25426416">
                <a:moveTo>
                  <a:pt x="0" y="0"/>
                </a:moveTo>
                <a:lnTo>
                  <a:pt x="25426416" y="0"/>
                </a:lnTo>
                <a:lnTo>
                  <a:pt x="25426416" y="4160687"/>
                </a:lnTo>
                <a:lnTo>
                  <a:pt x="0" y="4160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617273" y="8217532"/>
            <a:ext cx="29157876" cy="8528679"/>
          </a:xfrm>
          <a:custGeom>
            <a:avLst/>
            <a:gdLst/>
            <a:ahLst/>
            <a:cxnLst/>
            <a:rect r="r" b="b" t="t" l="l"/>
            <a:pathLst>
              <a:path h="8528679" w="29157876">
                <a:moveTo>
                  <a:pt x="0" y="0"/>
                </a:moveTo>
                <a:lnTo>
                  <a:pt x="29157876" y="0"/>
                </a:lnTo>
                <a:lnTo>
                  <a:pt x="29157876" y="8528679"/>
                </a:lnTo>
                <a:lnTo>
                  <a:pt x="0" y="8528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388947" y="378941"/>
            <a:ext cx="6916756" cy="1299517"/>
            <a:chOff x="0" y="0"/>
            <a:chExt cx="1576174" cy="29613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76174" cy="296131"/>
            </a:xfrm>
            <a:custGeom>
              <a:avLst/>
              <a:gdLst/>
              <a:ahLst/>
              <a:cxnLst/>
              <a:rect r="r" b="b" t="t" l="l"/>
              <a:pathLst>
                <a:path h="296131" w="1576174">
                  <a:moveTo>
                    <a:pt x="23505" y="0"/>
                  </a:moveTo>
                  <a:lnTo>
                    <a:pt x="1552669" y="0"/>
                  </a:lnTo>
                  <a:cubicBezTo>
                    <a:pt x="1565651" y="0"/>
                    <a:pt x="1576174" y="10524"/>
                    <a:pt x="1576174" y="23505"/>
                  </a:cubicBezTo>
                  <a:lnTo>
                    <a:pt x="1576174" y="272626"/>
                  </a:lnTo>
                  <a:cubicBezTo>
                    <a:pt x="1576174" y="285607"/>
                    <a:pt x="1565651" y="296131"/>
                    <a:pt x="1552669" y="296131"/>
                  </a:cubicBezTo>
                  <a:lnTo>
                    <a:pt x="23505" y="296131"/>
                  </a:lnTo>
                  <a:cubicBezTo>
                    <a:pt x="10524" y="296131"/>
                    <a:pt x="0" y="285607"/>
                    <a:pt x="0" y="272626"/>
                  </a:cubicBezTo>
                  <a:lnTo>
                    <a:pt x="0" y="23505"/>
                  </a:lnTo>
                  <a:cubicBezTo>
                    <a:pt x="0" y="10524"/>
                    <a:pt x="10524" y="0"/>
                    <a:pt x="23505" y="0"/>
                  </a:cubicBezTo>
                  <a:close/>
                </a:path>
              </a:pathLst>
            </a:custGeom>
            <a:solidFill>
              <a:srgbClr val="FFC93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576174" cy="3342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144832" y="1935172"/>
            <a:ext cx="6916756" cy="1299517"/>
            <a:chOff x="0" y="0"/>
            <a:chExt cx="1576174" cy="29613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76174" cy="296131"/>
            </a:xfrm>
            <a:custGeom>
              <a:avLst/>
              <a:gdLst/>
              <a:ahLst/>
              <a:cxnLst/>
              <a:rect r="r" b="b" t="t" l="l"/>
              <a:pathLst>
                <a:path h="296131" w="1576174">
                  <a:moveTo>
                    <a:pt x="23505" y="0"/>
                  </a:moveTo>
                  <a:lnTo>
                    <a:pt x="1552669" y="0"/>
                  </a:lnTo>
                  <a:cubicBezTo>
                    <a:pt x="1565651" y="0"/>
                    <a:pt x="1576174" y="10524"/>
                    <a:pt x="1576174" y="23505"/>
                  </a:cubicBezTo>
                  <a:lnTo>
                    <a:pt x="1576174" y="272626"/>
                  </a:lnTo>
                  <a:cubicBezTo>
                    <a:pt x="1576174" y="285607"/>
                    <a:pt x="1565651" y="296131"/>
                    <a:pt x="1552669" y="296131"/>
                  </a:cubicBezTo>
                  <a:lnTo>
                    <a:pt x="23505" y="296131"/>
                  </a:lnTo>
                  <a:cubicBezTo>
                    <a:pt x="10524" y="296131"/>
                    <a:pt x="0" y="285607"/>
                    <a:pt x="0" y="272626"/>
                  </a:cubicBezTo>
                  <a:lnTo>
                    <a:pt x="0" y="23505"/>
                  </a:lnTo>
                  <a:cubicBezTo>
                    <a:pt x="0" y="10524"/>
                    <a:pt x="10524" y="0"/>
                    <a:pt x="23505" y="0"/>
                  </a:cubicBezTo>
                  <a:close/>
                </a:path>
              </a:pathLst>
            </a:custGeom>
            <a:solidFill>
              <a:srgbClr val="FFC93C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576174" cy="3342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true" flipV="false" rot="0">
            <a:off x="15520071" y="398210"/>
            <a:ext cx="3657600" cy="1569443"/>
          </a:xfrm>
          <a:custGeom>
            <a:avLst/>
            <a:gdLst/>
            <a:ahLst/>
            <a:cxnLst/>
            <a:rect r="r" b="b" t="t" l="l"/>
            <a:pathLst>
              <a:path h="1569443" w="3657600">
                <a:moveTo>
                  <a:pt x="3657600" y="0"/>
                </a:moveTo>
                <a:lnTo>
                  <a:pt x="0" y="0"/>
                </a:lnTo>
                <a:lnTo>
                  <a:pt x="0" y="1569443"/>
                </a:lnTo>
                <a:lnTo>
                  <a:pt x="3657600" y="1569443"/>
                </a:lnTo>
                <a:lnTo>
                  <a:pt x="36576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703346" y="1150451"/>
            <a:ext cx="3657600" cy="1569443"/>
          </a:xfrm>
          <a:custGeom>
            <a:avLst/>
            <a:gdLst/>
            <a:ahLst/>
            <a:cxnLst/>
            <a:rect r="r" b="b" t="t" l="l"/>
            <a:pathLst>
              <a:path h="1569443" w="3657600">
                <a:moveTo>
                  <a:pt x="0" y="0"/>
                </a:moveTo>
                <a:lnTo>
                  <a:pt x="3657600" y="0"/>
                </a:lnTo>
                <a:lnTo>
                  <a:pt x="3657600" y="1569443"/>
                </a:lnTo>
                <a:lnTo>
                  <a:pt x="0" y="1569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844081" y="9258300"/>
            <a:ext cx="1569750" cy="1250567"/>
          </a:xfrm>
          <a:custGeom>
            <a:avLst/>
            <a:gdLst/>
            <a:ahLst/>
            <a:cxnLst/>
            <a:rect r="r" b="b" t="t" l="l"/>
            <a:pathLst>
              <a:path h="1250567" w="1569750">
                <a:moveTo>
                  <a:pt x="0" y="0"/>
                </a:moveTo>
                <a:lnTo>
                  <a:pt x="1569749" y="0"/>
                </a:lnTo>
                <a:lnTo>
                  <a:pt x="1569749" y="1250567"/>
                </a:lnTo>
                <a:lnTo>
                  <a:pt x="0" y="1250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80999" y="2719894"/>
            <a:ext cx="9391306" cy="3761391"/>
            <a:chOff x="0" y="0"/>
            <a:chExt cx="2140069" cy="85713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140069" cy="857137"/>
            </a:xfrm>
            <a:custGeom>
              <a:avLst/>
              <a:gdLst/>
              <a:ahLst/>
              <a:cxnLst/>
              <a:rect r="r" b="b" t="t" l="l"/>
              <a:pathLst>
                <a:path h="857137" w="2140069">
                  <a:moveTo>
                    <a:pt x="17312" y="0"/>
                  </a:moveTo>
                  <a:lnTo>
                    <a:pt x="2122757" y="0"/>
                  </a:lnTo>
                  <a:cubicBezTo>
                    <a:pt x="2127349" y="0"/>
                    <a:pt x="2131752" y="1824"/>
                    <a:pt x="2134999" y="5071"/>
                  </a:cubicBezTo>
                  <a:cubicBezTo>
                    <a:pt x="2138245" y="8317"/>
                    <a:pt x="2140069" y="12720"/>
                    <a:pt x="2140069" y="17312"/>
                  </a:cubicBezTo>
                  <a:lnTo>
                    <a:pt x="2140069" y="839825"/>
                  </a:lnTo>
                  <a:cubicBezTo>
                    <a:pt x="2140069" y="844417"/>
                    <a:pt x="2138245" y="848820"/>
                    <a:pt x="2134999" y="852066"/>
                  </a:cubicBezTo>
                  <a:cubicBezTo>
                    <a:pt x="2131752" y="855313"/>
                    <a:pt x="2127349" y="857137"/>
                    <a:pt x="2122757" y="857137"/>
                  </a:cubicBezTo>
                  <a:lnTo>
                    <a:pt x="17312" y="857137"/>
                  </a:lnTo>
                  <a:cubicBezTo>
                    <a:pt x="12720" y="857137"/>
                    <a:pt x="8317" y="855313"/>
                    <a:pt x="5071" y="852066"/>
                  </a:cubicBezTo>
                  <a:cubicBezTo>
                    <a:pt x="1824" y="848820"/>
                    <a:pt x="0" y="844417"/>
                    <a:pt x="0" y="839825"/>
                  </a:cubicBezTo>
                  <a:lnTo>
                    <a:pt x="0" y="17312"/>
                  </a:lnTo>
                  <a:cubicBezTo>
                    <a:pt x="0" y="12720"/>
                    <a:pt x="1824" y="8317"/>
                    <a:pt x="5071" y="5071"/>
                  </a:cubicBezTo>
                  <a:cubicBezTo>
                    <a:pt x="8317" y="1824"/>
                    <a:pt x="12720" y="0"/>
                    <a:pt x="17312" y="0"/>
                  </a:cubicBezTo>
                  <a:close/>
                </a:path>
              </a:pathLst>
            </a:custGeom>
            <a:solidFill>
              <a:srgbClr val="F7EDA8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2140069" cy="8952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799440">
            <a:off x="8611048" y="5833025"/>
            <a:ext cx="891062" cy="1296519"/>
          </a:xfrm>
          <a:custGeom>
            <a:avLst/>
            <a:gdLst/>
            <a:ahLst/>
            <a:cxnLst/>
            <a:rect r="r" b="b" t="t" l="l"/>
            <a:pathLst>
              <a:path h="1296519" w="891062">
                <a:moveTo>
                  <a:pt x="0" y="0"/>
                </a:moveTo>
                <a:lnTo>
                  <a:pt x="891062" y="0"/>
                </a:lnTo>
                <a:lnTo>
                  <a:pt x="891062" y="1296519"/>
                </a:lnTo>
                <a:lnTo>
                  <a:pt x="0" y="12965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16108" y="-47015"/>
            <a:ext cx="2394932" cy="2394932"/>
          </a:xfrm>
          <a:custGeom>
            <a:avLst/>
            <a:gdLst/>
            <a:ahLst/>
            <a:cxnLst/>
            <a:rect r="r" b="b" t="t" l="l"/>
            <a:pathLst>
              <a:path h="2394932" w="2394932">
                <a:moveTo>
                  <a:pt x="0" y="0"/>
                </a:moveTo>
                <a:lnTo>
                  <a:pt x="2394933" y="0"/>
                </a:lnTo>
                <a:lnTo>
                  <a:pt x="2394933" y="2394932"/>
                </a:lnTo>
                <a:lnTo>
                  <a:pt x="0" y="23949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2270" y="6904857"/>
            <a:ext cx="4276353" cy="3228647"/>
          </a:xfrm>
          <a:custGeom>
            <a:avLst/>
            <a:gdLst/>
            <a:ahLst/>
            <a:cxnLst/>
            <a:rect r="r" b="b" t="t" l="l"/>
            <a:pathLst>
              <a:path h="3228647" w="4276353">
                <a:moveTo>
                  <a:pt x="0" y="0"/>
                </a:moveTo>
                <a:lnTo>
                  <a:pt x="4276353" y="0"/>
                </a:lnTo>
                <a:lnTo>
                  <a:pt x="4276353" y="3228647"/>
                </a:lnTo>
                <a:lnTo>
                  <a:pt x="0" y="32286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003215" y="0"/>
            <a:ext cx="2284785" cy="2461179"/>
          </a:xfrm>
          <a:custGeom>
            <a:avLst/>
            <a:gdLst/>
            <a:ahLst/>
            <a:cxnLst/>
            <a:rect r="r" b="b" t="t" l="l"/>
            <a:pathLst>
              <a:path h="2461179" w="2284785">
                <a:moveTo>
                  <a:pt x="0" y="0"/>
                </a:moveTo>
                <a:lnTo>
                  <a:pt x="2284785" y="0"/>
                </a:lnTo>
                <a:lnTo>
                  <a:pt x="2284785" y="2461179"/>
                </a:lnTo>
                <a:lnTo>
                  <a:pt x="0" y="24611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0144832" y="3325483"/>
            <a:ext cx="3484124" cy="3484124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3932333" y="3325483"/>
            <a:ext cx="3484124" cy="3484124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l="-4188" t="0" r="-45905" b="0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4568974" y="8339958"/>
            <a:ext cx="13103533" cy="1793546"/>
            <a:chOff x="0" y="0"/>
            <a:chExt cx="2986003" cy="408709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986003" cy="408709"/>
            </a:xfrm>
            <a:custGeom>
              <a:avLst/>
              <a:gdLst/>
              <a:ahLst/>
              <a:cxnLst/>
              <a:rect r="r" b="b" t="t" l="l"/>
              <a:pathLst>
                <a:path h="408709" w="2986003">
                  <a:moveTo>
                    <a:pt x="12407" y="0"/>
                  </a:moveTo>
                  <a:lnTo>
                    <a:pt x="2973595" y="0"/>
                  </a:lnTo>
                  <a:cubicBezTo>
                    <a:pt x="2976886" y="0"/>
                    <a:pt x="2980042" y="1307"/>
                    <a:pt x="2982369" y="3634"/>
                  </a:cubicBezTo>
                  <a:cubicBezTo>
                    <a:pt x="2984695" y="5961"/>
                    <a:pt x="2986003" y="9117"/>
                    <a:pt x="2986003" y="12407"/>
                  </a:cubicBezTo>
                  <a:lnTo>
                    <a:pt x="2986003" y="396302"/>
                  </a:lnTo>
                  <a:cubicBezTo>
                    <a:pt x="2986003" y="399592"/>
                    <a:pt x="2984695" y="402748"/>
                    <a:pt x="2982369" y="405075"/>
                  </a:cubicBezTo>
                  <a:cubicBezTo>
                    <a:pt x="2980042" y="407402"/>
                    <a:pt x="2976886" y="408709"/>
                    <a:pt x="2973595" y="408709"/>
                  </a:cubicBezTo>
                  <a:lnTo>
                    <a:pt x="12407" y="408709"/>
                  </a:lnTo>
                  <a:cubicBezTo>
                    <a:pt x="9117" y="408709"/>
                    <a:pt x="5961" y="407402"/>
                    <a:pt x="3634" y="405075"/>
                  </a:cubicBezTo>
                  <a:cubicBezTo>
                    <a:pt x="1307" y="402748"/>
                    <a:pt x="0" y="399592"/>
                    <a:pt x="0" y="396302"/>
                  </a:cubicBezTo>
                  <a:lnTo>
                    <a:pt x="0" y="12407"/>
                  </a:lnTo>
                  <a:cubicBezTo>
                    <a:pt x="0" y="9117"/>
                    <a:pt x="1307" y="5961"/>
                    <a:pt x="3634" y="3634"/>
                  </a:cubicBezTo>
                  <a:cubicBezTo>
                    <a:pt x="5961" y="1307"/>
                    <a:pt x="9117" y="0"/>
                    <a:pt x="12407" y="0"/>
                  </a:cubicBezTo>
                  <a:close/>
                </a:path>
              </a:pathLst>
            </a:custGeom>
            <a:solidFill>
              <a:srgbClr val="F7EDA8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2986003" cy="4468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5587457" y="1682751"/>
            <a:ext cx="1107531" cy="1230590"/>
          </a:xfrm>
          <a:custGeom>
            <a:avLst/>
            <a:gdLst/>
            <a:ahLst/>
            <a:cxnLst/>
            <a:rect r="r" b="b" t="t" l="l"/>
            <a:pathLst>
              <a:path h="1230590" w="1107531">
                <a:moveTo>
                  <a:pt x="0" y="0"/>
                </a:moveTo>
                <a:lnTo>
                  <a:pt x="1107531" y="0"/>
                </a:lnTo>
                <a:lnTo>
                  <a:pt x="1107531" y="1230589"/>
                </a:lnTo>
                <a:lnTo>
                  <a:pt x="0" y="123058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3471901" y="5747799"/>
            <a:ext cx="1610731" cy="3044337"/>
          </a:xfrm>
          <a:custGeom>
            <a:avLst/>
            <a:gdLst/>
            <a:ahLst/>
            <a:cxnLst/>
            <a:rect r="r" b="b" t="t" l="l"/>
            <a:pathLst>
              <a:path h="3044337" w="1610731">
                <a:moveTo>
                  <a:pt x="0" y="0"/>
                </a:moveTo>
                <a:lnTo>
                  <a:pt x="1610731" y="0"/>
                </a:lnTo>
                <a:lnTo>
                  <a:pt x="1610731" y="3044337"/>
                </a:lnTo>
                <a:lnTo>
                  <a:pt x="0" y="30443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6003215" y="8059844"/>
            <a:ext cx="1868886" cy="2073659"/>
          </a:xfrm>
          <a:custGeom>
            <a:avLst/>
            <a:gdLst/>
            <a:ahLst/>
            <a:cxnLst/>
            <a:rect r="r" b="b" t="t" l="l"/>
            <a:pathLst>
              <a:path h="2073659" w="1868886">
                <a:moveTo>
                  <a:pt x="0" y="0"/>
                </a:moveTo>
                <a:lnTo>
                  <a:pt x="1868885" y="0"/>
                </a:lnTo>
                <a:lnTo>
                  <a:pt x="1868885" y="2073660"/>
                </a:lnTo>
                <a:lnTo>
                  <a:pt x="0" y="207366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3471901" y="331535"/>
            <a:ext cx="6594219" cy="1313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7"/>
              </a:lnSpc>
              <a:spcBef>
                <a:spcPct val="0"/>
              </a:spcBef>
            </a:pPr>
            <a:r>
              <a:rPr lang="en-US" b="true" sz="3812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Твоя реакція якщо хтось тоне або травмувався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13791" y="2817436"/>
            <a:ext cx="8925722" cy="3498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88" indent="-431794" lvl="1">
              <a:lnSpc>
                <a:spcPts val="5599"/>
              </a:lnSpc>
              <a:buFont typeface="Arial"/>
              <a:buChar char="•"/>
            </a:pPr>
            <a:r>
              <a:rPr lang="en-US" b="true" sz="39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Клич на допомогу дорослих і телефонуй 101</a:t>
            </a:r>
          </a:p>
          <a:p>
            <a:pPr algn="l" marL="863588" indent="-431794" lvl="1">
              <a:lnSpc>
                <a:spcPts val="5599"/>
              </a:lnSpc>
              <a:buFont typeface="Arial"/>
              <a:buChar char="•"/>
            </a:pPr>
            <a:r>
              <a:rPr lang="en-US" b="true" sz="39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Надай домедичну допомогу,якщо знаєшь, як це робити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637224" y="2271717"/>
            <a:ext cx="5983464" cy="646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 b="true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ЗАПАМ’ЯТАЙ ЦІ ЗНАКИ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611478" y="6795331"/>
            <a:ext cx="2991732" cy="1216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true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Купатися заборонено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574760" y="6838182"/>
            <a:ext cx="3004625" cy="1216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true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Пірнати заборонено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5148243" y="8416607"/>
            <a:ext cx="10926470" cy="1616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b="true" sz="30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Щоб не отримати тепловий чи сонячний удар, засмагаємо до 11:00 і після 16:00. На голові завжди має бути головний убір.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417320"/>
            <a:chOff x="0" y="0"/>
            <a:chExt cx="4167427" cy="3229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67427" cy="322976"/>
            </a:xfrm>
            <a:custGeom>
              <a:avLst/>
              <a:gdLst/>
              <a:ahLst/>
              <a:cxnLst/>
              <a:rect r="r" b="b" t="t" l="l"/>
              <a:pathLst>
                <a:path h="322976" w="4167427">
                  <a:moveTo>
                    <a:pt x="8890" y="0"/>
                  </a:moveTo>
                  <a:lnTo>
                    <a:pt x="4158537" y="0"/>
                  </a:lnTo>
                  <a:cubicBezTo>
                    <a:pt x="4163447" y="0"/>
                    <a:pt x="4167427" y="3980"/>
                    <a:pt x="4167427" y="8890"/>
                  </a:cubicBezTo>
                  <a:lnTo>
                    <a:pt x="4167427" y="314086"/>
                  </a:lnTo>
                  <a:cubicBezTo>
                    <a:pt x="4167427" y="316443"/>
                    <a:pt x="4166490" y="318705"/>
                    <a:pt x="4164823" y="320372"/>
                  </a:cubicBezTo>
                  <a:cubicBezTo>
                    <a:pt x="4163156" y="322039"/>
                    <a:pt x="4160895" y="322976"/>
                    <a:pt x="4158537" y="322976"/>
                  </a:cubicBezTo>
                  <a:lnTo>
                    <a:pt x="8890" y="322976"/>
                  </a:lnTo>
                  <a:cubicBezTo>
                    <a:pt x="3980" y="322976"/>
                    <a:pt x="0" y="318995"/>
                    <a:pt x="0" y="314086"/>
                  </a:cubicBezTo>
                  <a:lnTo>
                    <a:pt x="0" y="8890"/>
                  </a:lnTo>
                  <a:cubicBezTo>
                    <a:pt x="0" y="3980"/>
                    <a:pt x="3980" y="0"/>
                    <a:pt x="8890" y="0"/>
                  </a:cubicBezTo>
                  <a:close/>
                </a:path>
              </a:pathLst>
            </a:custGeom>
            <a:solidFill>
              <a:srgbClr val="FFC93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167427" cy="361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1340488"/>
            <a:ext cx="18446415" cy="8946512"/>
          </a:xfrm>
          <a:custGeom>
            <a:avLst/>
            <a:gdLst/>
            <a:ahLst/>
            <a:cxnLst/>
            <a:rect r="r" b="b" t="t" l="l"/>
            <a:pathLst>
              <a:path h="8946512" w="18446415">
                <a:moveTo>
                  <a:pt x="0" y="0"/>
                </a:moveTo>
                <a:lnTo>
                  <a:pt x="18446415" y="0"/>
                </a:lnTo>
                <a:lnTo>
                  <a:pt x="18446415" y="8946512"/>
                </a:lnTo>
                <a:lnTo>
                  <a:pt x="0" y="8946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23204" y="1923419"/>
            <a:ext cx="12439723" cy="8363581"/>
            <a:chOff x="0" y="0"/>
            <a:chExt cx="2834735" cy="190587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834735" cy="1905874"/>
            </a:xfrm>
            <a:custGeom>
              <a:avLst/>
              <a:gdLst/>
              <a:ahLst/>
              <a:cxnLst/>
              <a:rect r="r" b="b" t="t" l="l"/>
              <a:pathLst>
                <a:path h="1905874" w="2834735">
                  <a:moveTo>
                    <a:pt x="13069" y="0"/>
                  </a:moveTo>
                  <a:lnTo>
                    <a:pt x="2821666" y="0"/>
                  </a:lnTo>
                  <a:cubicBezTo>
                    <a:pt x="2828884" y="0"/>
                    <a:pt x="2834735" y="5851"/>
                    <a:pt x="2834735" y="13069"/>
                  </a:cubicBezTo>
                  <a:lnTo>
                    <a:pt x="2834735" y="1892804"/>
                  </a:lnTo>
                  <a:cubicBezTo>
                    <a:pt x="2834735" y="1896270"/>
                    <a:pt x="2833358" y="1899595"/>
                    <a:pt x="2830907" y="1902046"/>
                  </a:cubicBezTo>
                  <a:cubicBezTo>
                    <a:pt x="2828456" y="1904497"/>
                    <a:pt x="2825132" y="1905874"/>
                    <a:pt x="2821666" y="1905874"/>
                  </a:cubicBezTo>
                  <a:lnTo>
                    <a:pt x="13069" y="1905874"/>
                  </a:lnTo>
                  <a:cubicBezTo>
                    <a:pt x="9603" y="1905874"/>
                    <a:pt x="6279" y="1904497"/>
                    <a:pt x="3828" y="1902046"/>
                  </a:cubicBezTo>
                  <a:cubicBezTo>
                    <a:pt x="1377" y="1899595"/>
                    <a:pt x="0" y="1896270"/>
                    <a:pt x="0" y="1892804"/>
                  </a:cubicBezTo>
                  <a:lnTo>
                    <a:pt x="0" y="13069"/>
                  </a:lnTo>
                  <a:cubicBezTo>
                    <a:pt x="0" y="9603"/>
                    <a:pt x="1377" y="6279"/>
                    <a:pt x="3828" y="3828"/>
                  </a:cubicBezTo>
                  <a:cubicBezTo>
                    <a:pt x="6279" y="1377"/>
                    <a:pt x="9603" y="0"/>
                    <a:pt x="13069" y="0"/>
                  </a:cubicBezTo>
                  <a:close/>
                </a:path>
              </a:pathLst>
            </a:custGeom>
            <a:solidFill>
              <a:srgbClr val="F7EDA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834735" cy="19439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4767837" y="5813744"/>
            <a:ext cx="2885250" cy="4473256"/>
          </a:xfrm>
          <a:custGeom>
            <a:avLst/>
            <a:gdLst/>
            <a:ahLst/>
            <a:cxnLst/>
            <a:rect r="r" b="b" t="t" l="l"/>
            <a:pathLst>
              <a:path h="4473256" w="2885250">
                <a:moveTo>
                  <a:pt x="0" y="0"/>
                </a:moveTo>
                <a:lnTo>
                  <a:pt x="2885250" y="0"/>
                </a:lnTo>
                <a:lnTo>
                  <a:pt x="2885250" y="4473256"/>
                </a:lnTo>
                <a:lnTo>
                  <a:pt x="0" y="4473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34223" y="2166621"/>
            <a:ext cx="12017686" cy="7829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4" indent="-323847" lvl="1">
              <a:lnSpc>
                <a:spcPts val="4199"/>
              </a:lnSpc>
              <a:buFont typeface="Arial"/>
              <a:buChar char="•"/>
            </a:pPr>
            <a:r>
              <a:rPr lang="en-US" b="true" sz="2999">
                <a:solidFill>
                  <a:srgbClr val="00569A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Якщо н</a:t>
            </a:r>
            <a:r>
              <a:rPr lang="en-US" b="true" sz="2999">
                <a:solidFill>
                  <a:srgbClr val="00569A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а вулиці хтось біжить або йде за тобою, а до дому ще далеко, біжи в найближче людяне місце: до магазину, автобусної зупинки.</a:t>
            </a:r>
          </a:p>
          <a:p>
            <a:pPr algn="l" marL="647694" indent="-323847" lvl="1">
              <a:lnSpc>
                <a:spcPts val="4199"/>
              </a:lnSpc>
              <a:buFont typeface="Arial"/>
              <a:buChar char="•"/>
            </a:pPr>
            <a:r>
              <a:rPr lang="en-US" b="true" sz="2999">
                <a:solidFill>
                  <a:srgbClr val="00569A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Якщо незнайомі дорослі намагаються увести тебе силоміць, кричи, клич на допомогу: «Допоможіть! Мене викрадають!»</a:t>
            </a:r>
          </a:p>
          <a:p>
            <a:pPr algn="l" marL="647694" indent="-323847" lvl="1">
              <a:lnSpc>
                <a:spcPts val="4199"/>
              </a:lnSpc>
              <a:buFont typeface="Arial"/>
              <a:buChar char="•"/>
            </a:pPr>
            <a:r>
              <a:rPr lang="en-US" b="true" sz="2999">
                <a:solidFill>
                  <a:srgbClr val="00569A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сідай до незнайомців у машину! Не бери від них цукерки! Не вір їхнім обіцянкам!</a:t>
            </a:r>
          </a:p>
          <a:p>
            <a:pPr algn="l" marL="647694" indent="-323847" lvl="1">
              <a:lnSpc>
                <a:spcPts val="4199"/>
              </a:lnSpc>
              <a:buFont typeface="Arial"/>
              <a:buChar char="•"/>
            </a:pPr>
            <a:r>
              <a:rPr lang="en-US" b="true" sz="2999">
                <a:solidFill>
                  <a:srgbClr val="00569A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запрошуй додому незнайомих дітей, якщо вдома немає нікого з дорослих. </a:t>
            </a:r>
          </a:p>
          <a:p>
            <a:pPr algn="l" marL="647694" indent="-323847" lvl="1">
              <a:lnSpc>
                <a:spcPts val="4199"/>
              </a:lnSpc>
              <a:buFont typeface="Arial"/>
              <a:buChar char="•"/>
            </a:pPr>
            <a:r>
              <a:rPr lang="en-US" b="true" sz="2999">
                <a:solidFill>
                  <a:srgbClr val="00569A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грай поблизу розвалин будівель. </a:t>
            </a:r>
          </a:p>
          <a:p>
            <a:pPr algn="l" marL="647694" indent="-323847" lvl="1">
              <a:lnSpc>
                <a:spcPts val="4199"/>
              </a:lnSpc>
              <a:buFont typeface="Arial"/>
              <a:buChar char="•"/>
            </a:pPr>
            <a:r>
              <a:rPr lang="en-US" b="true" sz="2999">
                <a:solidFill>
                  <a:srgbClr val="00569A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Проходь по тротуару тільки праворуч. Якщо тротуару немає, йди по лівому краю дороги, назустріч руху транспорту. </a:t>
            </a:r>
          </a:p>
          <a:p>
            <a:pPr algn="l" marL="647694" indent="-323847" lvl="1">
              <a:lnSpc>
                <a:spcPts val="4199"/>
              </a:lnSpc>
              <a:buFont typeface="Arial"/>
              <a:buChar char="•"/>
            </a:pPr>
            <a:r>
              <a:rPr lang="en-US" b="true" sz="2999">
                <a:solidFill>
                  <a:srgbClr val="00569A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катайся велосипедом, самокатом або на роликах по проїзній частині дороги.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003215" y="0"/>
            <a:ext cx="2284785" cy="2461179"/>
          </a:xfrm>
          <a:custGeom>
            <a:avLst/>
            <a:gdLst/>
            <a:ahLst/>
            <a:cxnLst/>
            <a:rect r="r" b="b" t="t" l="l"/>
            <a:pathLst>
              <a:path h="2461179" w="2284785">
                <a:moveTo>
                  <a:pt x="0" y="0"/>
                </a:moveTo>
                <a:lnTo>
                  <a:pt x="2284785" y="0"/>
                </a:lnTo>
                <a:lnTo>
                  <a:pt x="2284785" y="2461179"/>
                </a:lnTo>
                <a:lnTo>
                  <a:pt x="0" y="24611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811516" y="200215"/>
            <a:ext cx="12205055" cy="844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b="true" sz="49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Правила особистої безпеки на вулиці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AF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8501" y="2337077"/>
            <a:ext cx="8478863" cy="7949923"/>
            <a:chOff x="0" y="0"/>
            <a:chExt cx="1932144" cy="18116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32144" cy="1811610"/>
            </a:xfrm>
            <a:custGeom>
              <a:avLst/>
              <a:gdLst/>
              <a:ahLst/>
              <a:cxnLst/>
              <a:rect r="r" b="b" t="t" l="l"/>
              <a:pathLst>
                <a:path h="1811610" w="1932144">
                  <a:moveTo>
                    <a:pt x="19175" y="0"/>
                  </a:moveTo>
                  <a:lnTo>
                    <a:pt x="1912969" y="0"/>
                  </a:lnTo>
                  <a:cubicBezTo>
                    <a:pt x="1923559" y="0"/>
                    <a:pt x="1932144" y="8585"/>
                    <a:pt x="1932144" y="19175"/>
                  </a:cubicBezTo>
                  <a:lnTo>
                    <a:pt x="1932144" y="1792435"/>
                  </a:lnTo>
                  <a:cubicBezTo>
                    <a:pt x="1932144" y="1797521"/>
                    <a:pt x="1930123" y="1802398"/>
                    <a:pt x="1926528" y="1805994"/>
                  </a:cubicBezTo>
                  <a:cubicBezTo>
                    <a:pt x="1922932" y="1809590"/>
                    <a:pt x="1918054" y="1811610"/>
                    <a:pt x="1912969" y="1811610"/>
                  </a:cubicBezTo>
                  <a:lnTo>
                    <a:pt x="19175" y="1811610"/>
                  </a:lnTo>
                  <a:cubicBezTo>
                    <a:pt x="14089" y="1811610"/>
                    <a:pt x="9212" y="1809590"/>
                    <a:pt x="5616" y="1805994"/>
                  </a:cubicBezTo>
                  <a:cubicBezTo>
                    <a:pt x="2020" y="1802398"/>
                    <a:pt x="0" y="1797521"/>
                    <a:pt x="0" y="1792435"/>
                  </a:cubicBezTo>
                  <a:lnTo>
                    <a:pt x="0" y="19175"/>
                  </a:lnTo>
                  <a:cubicBezTo>
                    <a:pt x="0" y="14089"/>
                    <a:pt x="2020" y="9212"/>
                    <a:pt x="5616" y="5616"/>
                  </a:cubicBezTo>
                  <a:cubicBezTo>
                    <a:pt x="9212" y="2020"/>
                    <a:pt x="14089" y="0"/>
                    <a:pt x="19175" y="0"/>
                  </a:cubicBezTo>
                  <a:close/>
                </a:path>
              </a:pathLst>
            </a:custGeom>
            <a:solidFill>
              <a:srgbClr val="F7EDA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932144" cy="18497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02613" y="565447"/>
            <a:ext cx="8444752" cy="1576602"/>
            <a:chOff x="0" y="0"/>
            <a:chExt cx="1924370" cy="35927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24371" cy="359272"/>
            </a:xfrm>
            <a:custGeom>
              <a:avLst/>
              <a:gdLst/>
              <a:ahLst/>
              <a:cxnLst/>
              <a:rect r="r" b="b" t="t" l="l"/>
              <a:pathLst>
                <a:path h="359272" w="1924371">
                  <a:moveTo>
                    <a:pt x="19252" y="0"/>
                  </a:moveTo>
                  <a:lnTo>
                    <a:pt x="1905118" y="0"/>
                  </a:lnTo>
                  <a:cubicBezTo>
                    <a:pt x="1910224" y="0"/>
                    <a:pt x="1915121" y="2028"/>
                    <a:pt x="1918732" y="5639"/>
                  </a:cubicBezTo>
                  <a:cubicBezTo>
                    <a:pt x="1922342" y="9249"/>
                    <a:pt x="1924371" y="14146"/>
                    <a:pt x="1924371" y="19252"/>
                  </a:cubicBezTo>
                  <a:lnTo>
                    <a:pt x="1924371" y="340020"/>
                  </a:lnTo>
                  <a:cubicBezTo>
                    <a:pt x="1924371" y="345126"/>
                    <a:pt x="1922342" y="350023"/>
                    <a:pt x="1918732" y="353633"/>
                  </a:cubicBezTo>
                  <a:cubicBezTo>
                    <a:pt x="1915121" y="357244"/>
                    <a:pt x="1910224" y="359272"/>
                    <a:pt x="1905118" y="359272"/>
                  </a:cubicBezTo>
                  <a:lnTo>
                    <a:pt x="19252" y="359272"/>
                  </a:lnTo>
                  <a:cubicBezTo>
                    <a:pt x="14146" y="359272"/>
                    <a:pt x="9249" y="357244"/>
                    <a:pt x="5639" y="353633"/>
                  </a:cubicBezTo>
                  <a:cubicBezTo>
                    <a:pt x="2028" y="350023"/>
                    <a:pt x="0" y="345126"/>
                    <a:pt x="0" y="340020"/>
                  </a:cubicBezTo>
                  <a:lnTo>
                    <a:pt x="0" y="19252"/>
                  </a:lnTo>
                  <a:cubicBezTo>
                    <a:pt x="0" y="14146"/>
                    <a:pt x="2028" y="9249"/>
                    <a:pt x="5639" y="5639"/>
                  </a:cubicBezTo>
                  <a:cubicBezTo>
                    <a:pt x="9249" y="2028"/>
                    <a:pt x="14146" y="0"/>
                    <a:pt x="19252" y="0"/>
                  </a:cubicBezTo>
                  <a:close/>
                </a:path>
              </a:pathLst>
            </a:custGeom>
            <a:solidFill>
              <a:srgbClr val="FFC93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924370" cy="3973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4781899" y="6194701"/>
            <a:ext cx="3017512" cy="3368017"/>
          </a:xfrm>
          <a:custGeom>
            <a:avLst/>
            <a:gdLst/>
            <a:ahLst/>
            <a:cxnLst/>
            <a:rect r="r" b="b" t="t" l="l"/>
            <a:pathLst>
              <a:path h="3368017" w="3017512">
                <a:moveTo>
                  <a:pt x="0" y="0"/>
                </a:moveTo>
                <a:lnTo>
                  <a:pt x="3017512" y="0"/>
                </a:lnTo>
                <a:lnTo>
                  <a:pt x="3017512" y="3368017"/>
                </a:lnTo>
                <a:lnTo>
                  <a:pt x="0" y="33680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71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557770" y="50187"/>
            <a:ext cx="1151226" cy="2028592"/>
          </a:xfrm>
          <a:custGeom>
            <a:avLst/>
            <a:gdLst/>
            <a:ahLst/>
            <a:cxnLst/>
            <a:rect r="r" b="b" t="t" l="l"/>
            <a:pathLst>
              <a:path h="2028592" w="1151226">
                <a:moveTo>
                  <a:pt x="0" y="0"/>
                </a:moveTo>
                <a:lnTo>
                  <a:pt x="1151226" y="0"/>
                </a:lnTo>
                <a:lnTo>
                  <a:pt x="1151226" y="2028592"/>
                </a:lnTo>
                <a:lnTo>
                  <a:pt x="0" y="2028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9144000" y="565447"/>
            <a:ext cx="8655411" cy="5570887"/>
            <a:chOff x="0" y="0"/>
            <a:chExt cx="5513070" cy="35483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0" t="-1775" r="0" b="-1775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6957180" y="6574940"/>
            <a:ext cx="1550569" cy="1303770"/>
          </a:xfrm>
          <a:custGeom>
            <a:avLst/>
            <a:gdLst/>
            <a:ahLst/>
            <a:cxnLst/>
            <a:rect r="r" b="b" t="t" l="l"/>
            <a:pathLst>
              <a:path h="1303770" w="1550569">
                <a:moveTo>
                  <a:pt x="0" y="0"/>
                </a:moveTo>
                <a:lnTo>
                  <a:pt x="1550569" y="0"/>
                </a:lnTo>
                <a:lnTo>
                  <a:pt x="1550569" y="1303770"/>
                </a:lnTo>
                <a:lnTo>
                  <a:pt x="0" y="130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017403" y="6011918"/>
            <a:ext cx="4109423" cy="4275082"/>
          </a:xfrm>
          <a:custGeom>
            <a:avLst/>
            <a:gdLst/>
            <a:ahLst/>
            <a:cxnLst/>
            <a:rect r="r" b="b" t="t" l="l"/>
            <a:pathLst>
              <a:path h="4275082" w="4109423">
                <a:moveTo>
                  <a:pt x="0" y="0"/>
                </a:moveTo>
                <a:lnTo>
                  <a:pt x="4109423" y="0"/>
                </a:lnTo>
                <a:lnTo>
                  <a:pt x="4109423" y="4275082"/>
                </a:lnTo>
                <a:lnTo>
                  <a:pt x="0" y="42750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003215" y="0"/>
            <a:ext cx="2284785" cy="2461179"/>
          </a:xfrm>
          <a:custGeom>
            <a:avLst/>
            <a:gdLst/>
            <a:ahLst/>
            <a:cxnLst/>
            <a:rect r="r" b="b" t="t" l="l"/>
            <a:pathLst>
              <a:path h="2461179" w="2284785">
                <a:moveTo>
                  <a:pt x="0" y="0"/>
                </a:moveTo>
                <a:lnTo>
                  <a:pt x="2284785" y="0"/>
                </a:lnTo>
                <a:lnTo>
                  <a:pt x="2284785" y="2461179"/>
                </a:lnTo>
                <a:lnTo>
                  <a:pt x="0" y="24611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93471" y="544122"/>
            <a:ext cx="6564299" cy="1543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b="true" sz="44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Правила пожежної безпеки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62798" y="2466699"/>
            <a:ext cx="8146198" cy="4359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Забороняється:             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b="true" sz="29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1. Г</a:t>
            </a:r>
            <a:r>
              <a:rPr lang="en-US" b="true" sz="29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ратися з сірниками та запальничками.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b="true" sz="29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2. Вмикати в одну розетку багато електроприладів.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b="true" sz="29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3. Використовувати несправну апаратуру й прилади.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b="true" sz="29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4. Користуватися електрошнурами й дротами з порушеною ізоляцією.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01167" y="7150625"/>
            <a:ext cx="7907830" cy="2787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У</a:t>
            </a:r>
            <a:r>
              <a:rPr lang="en-US" b="true" sz="39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випадку пожежі: 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b="true" sz="29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Викликати пожежну охорону. Кричати і звати на допомогу дорослих. Якщо приміщення сильно задимлене, рухатися повзком або нахилившись.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AF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749144" y="236416"/>
            <a:ext cx="11634855" cy="1584568"/>
            <a:chOff x="0" y="0"/>
            <a:chExt cx="3055687" cy="4161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55687" cy="416159"/>
            </a:xfrm>
            <a:custGeom>
              <a:avLst/>
              <a:gdLst/>
              <a:ahLst/>
              <a:cxnLst/>
              <a:rect r="r" b="b" t="t" l="l"/>
              <a:pathLst>
                <a:path h="416159" w="3055687">
                  <a:moveTo>
                    <a:pt x="13974" y="0"/>
                  </a:moveTo>
                  <a:lnTo>
                    <a:pt x="3041714" y="0"/>
                  </a:lnTo>
                  <a:cubicBezTo>
                    <a:pt x="3049431" y="0"/>
                    <a:pt x="3055687" y="6256"/>
                    <a:pt x="3055687" y="13974"/>
                  </a:cubicBezTo>
                  <a:lnTo>
                    <a:pt x="3055687" y="402185"/>
                  </a:lnTo>
                  <a:cubicBezTo>
                    <a:pt x="3055687" y="405891"/>
                    <a:pt x="3054215" y="409445"/>
                    <a:pt x="3051594" y="412066"/>
                  </a:cubicBezTo>
                  <a:cubicBezTo>
                    <a:pt x="3048974" y="414686"/>
                    <a:pt x="3045420" y="416159"/>
                    <a:pt x="3041714" y="416159"/>
                  </a:cubicBezTo>
                  <a:lnTo>
                    <a:pt x="13974" y="416159"/>
                  </a:lnTo>
                  <a:cubicBezTo>
                    <a:pt x="10268" y="416159"/>
                    <a:pt x="6713" y="414686"/>
                    <a:pt x="4093" y="412066"/>
                  </a:cubicBezTo>
                  <a:cubicBezTo>
                    <a:pt x="1472" y="409445"/>
                    <a:pt x="0" y="405891"/>
                    <a:pt x="0" y="402185"/>
                  </a:cubicBezTo>
                  <a:lnTo>
                    <a:pt x="0" y="13974"/>
                  </a:lnTo>
                  <a:cubicBezTo>
                    <a:pt x="0" y="10268"/>
                    <a:pt x="1472" y="6713"/>
                    <a:pt x="4093" y="4093"/>
                  </a:cubicBezTo>
                  <a:cubicBezTo>
                    <a:pt x="6713" y="1472"/>
                    <a:pt x="10268" y="0"/>
                    <a:pt x="13974" y="0"/>
                  </a:cubicBezTo>
                  <a:close/>
                </a:path>
              </a:pathLst>
            </a:custGeom>
            <a:solidFill>
              <a:srgbClr val="FFC93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055687" cy="4542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390470"/>
            <a:ext cx="18288000" cy="5896530"/>
          </a:xfrm>
          <a:custGeom>
            <a:avLst/>
            <a:gdLst/>
            <a:ahLst/>
            <a:cxnLst/>
            <a:rect r="r" b="b" t="t" l="l"/>
            <a:pathLst>
              <a:path h="5896530" w="18288000">
                <a:moveTo>
                  <a:pt x="0" y="0"/>
                </a:moveTo>
                <a:lnTo>
                  <a:pt x="18288000" y="0"/>
                </a:lnTo>
                <a:lnTo>
                  <a:pt x="18288000" y="5896530"/>
                </a:lnTo>
                <a:lnTo>
                  <a:pt x="0" y="5896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26" t="0" r="-3148" b="-5599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8853399" y="2168983"/>
            <a:ext cx="9183930" cy="7847152"/>
            <a:chOff x="0" y="0"/>
            <a:chExt cx="2411995" cy="206091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11995" cy="2060915"/>
            </a:xfrm>
            <a:custGeom>
              <a:avLst/>
              <a:gdLst/>
              <a:ahLst/>
              <a:cxnLst/>
              <a:rect r="r" b="b" t="t" l="l"/>
              <a:pathLst>
                <a:path h="2060915" w="2411995">
                  <a:moveTo>
                    <a:pt x="17703" y="0"/>
                  </a:moveTo>
                  <a:lnTo>
                    <a:pt x="2394293" y="0"/>
                  </a:lnTo>
                  <a:cubicBezTo>
                    <a:pt x="2398988" y="0"/>
                    <a:pt x="2403491" y="1865"/>
                    <a:pt x="2406810" y="5185"/>
                  </a:cubicBezTo>
                  <a:cubicBezTo>
                    <a:pt x="2410130" y="8505"/>
                    <a:pt x="2411995" y="13008"/>
                    <a:pt x="2411995" y="17703"/>
                  </a:cubicBezTo>
                  <a:lnTo>
                    <a:pt x="2411995" y="2043212"/>
                  </a:lnTo>
                  <a:cubicBezTo>
                    <a:pt x="2411995" y="2047907"/>
                    <a:pt x="2410130" y="2052410"/>
                    <a:pt x="2406810" y="2055730"/>
                  </a:cubicBezTo>
                  <a:cubicBezTo>
                    <a:pt x="2403491" y="2059050"/>
                    <a:pt x="2398988" y="2060915"/>
                    <a:pt x="2394293" y="2060915"/>
                  </a:cubicBezTo>
                  <a:lnTo>
                    <a:pt x="17703" y="2060915"/>
                  </a:lnTo>
                  <a:cubicBezTo>
                    <a:pt x="7926" y="2060915"/>
                    <a:pt x="0" y="2052989"/>
                    <a:pt x="0" y="2043212"/>
                  </a:cubicBezTo>
                  <a:lnTo>
                    <a:pt x="0" y="17703"/>
                  </a:lnTo>
                  <a:cubicBezTo>
                    <a:pt x="0" y="13008"/>
                    <a:pt x="1865" y="8505"/>
                    <a:pt x="5185" y="5185"/>
                  </a:cubicBezTo>
                  <a:cubicBezTo>
                    <a:pt x="8505" y="1865"/>
                    <a:pt x="13008" y="0"/>
                    <a:pt x="17703" y="0"/>
                  </a:cubicBezTo>
                  <a:close/>
                </a:path>
              </a:pathLst>
            </a:custGeom>
            <a:solidFill>
              <a:srgbClr val="F7EDA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411995" cy="20990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738250" y="74358"/>
            <a:ext cx="2547366" cy="1302341"/>
          </a:xfrm>
          <a:custGeom>
            <a:avLst/>
            <a:gdLst/>
            <a:ahLst/>
            <a:cxnLst/>
            <a:rect r="r" b="b" t="t" l="l"/>
            <a:pathLst>
              <a:path h="1302341" w="2547366">
                <a:moveTo>
                  <a:pt x="0" y="0"/>
                </a:moveTo>
                <a:lnTo>
                  <a:pt x="2547367" y="0"/>
                </a:lnTo>
                <a:lnTo>
                  <a:pt x="2547367" y="1302341"/>
                </a:lnTo>
                <a:lnTo>
                  <a:pt x="0" y="1302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494233" y="1261645"/>
            <a:ext cx="3156584" cy="1354462"/>
          </a:xfrm>
          <a:custGeom>
            <a:avLst/>
            <a:gdLst/>
            <a:ahLst/>
            <a:cxnLst/>
            <a:rect r="r" b="b" t="t" l="l"/>
            <a:pathLst>
              <a:path h="1354462" w="3156584">
                <a:moveTo>
                  <a:pt x="3156584" y="0"/>
                </a:moveTo>
                <a:lnTo>
                  <a:pt x="0" y="0"/>
                </a:lnTo>
                <a:lnTo>
                  <a:pt x="0" y="1354462"/>
                </a:lnTo>
                <a:lnTo>
                  <a:pt x="3156584" y="1354462"/>
                </a:lnTo>
                <a:lnTo>
                  <a:pt x="315658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-549592" y="584415"/>
            <a:ext cx="3156584" cy="1354462"/>
          </a:xfrm>
          <a:custGeom>
            <a:avLst/>
            <a:gdLst/>
            <a:ahLst/>
            <a:cxnLst/>
            <a:rect r="r" b="b" t="t" l="l"/>
            <a:pathLst>
              <a:path h="1354462" w="3156584">
                <a:moveTo>
                  <a:pt x="3156584" y="0"/>
                </a:moveTo>
                <a:lnTo>
                  <a:pt x="0" y="0"/>
                </a:lnTo>
                <a:lnTo>
                  <a:pt x="0" y="1354461"/>
                </a:lnTo>
                <a:lnTo>
                  <a:pt x="3156584" y="1354461"/>
                </a:lnTo>
                <a:lnTo>
                  <a:pt x="315658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918702" y="1938876"/>
            <a:ext cx="2803233" cy="2270619"/>
          </a:xfrm>
          <a:custGeom>
            <a:avLst/>
            <a:gdLst/>
            <a:ahLst/>
            <a:cxnLst/>
            <a:rect r="r" b="b" t="t" l="l"/>
            <a:pathLst>
              <a:path h="2270619" w="2803233">
                <a:moveTo>
                  <a:pt x="0" y="0"/>
                </a:moveTo>
                <a:lnTo>
                  <a:pt x="2803233" y="0"/>
                </a:lnTo>
                <a:lnTo>
                  <a:pt x="2803233" y="2270619"/>
                </a:lnTo>
                <a:lnTo>
                  <a:pt x="0" y="22706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32034" y="2668542"/>
            <a:ext cx="4949916" cy="4949916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5046" t="0" r="-25046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3749144" y="5337084"/>
            <a:ext cx="4949916" cy="4949916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25187" t="0" r="-25187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6003215" y="0"/>
            <a:ext cx="2284785" cy="2461179"/>
          </a:xfrm>
          <a:custGeom>
            <a:avLst/>
            <a:gdLst/>
            <a:ahLst/>
            <a:cxnLst/>
            <a:rect r="r" b="b" t="t" l="l"/>
            <a:pathLst>
              <a:path h="2461179" w="2284785">
                <a:moveTo>
                  <a:pt x="0" y="0"/>
                </a:moveTo>
                <a:lnTo>
                  <a:pt x="2284785" y="0"/>
                </a:lnTo>
                <a:lnTo>
                  <a:pt x="2284785" y="2461179"/>
                </a:lnTo>
                <a:lnTo>
                  <a:pt x="0" y="24611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774420" y="219074"/>
            <a:ext cx="11609579" cy="1543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b="true" sz="44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Правила поведінки під час спілкування з тваринами.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013981" y="2333625"/>
            <a:ext cx="8758863" cy="729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79" indent="-345439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Махання хвостом – це ще не прояв дружелюбності. </a:t>
            </a:r>
          </a:p>
          <a:p>
            <a:pPr algn="l" marL="690879" indent="-345439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варто дивитися в очі тварині і посміхатися. </a:t>
            </a:r>
          </a:p>
          <a:p>
            <a:pPr algn="l" marL="690879" indent="-345439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можна показувати свій страх і хвилювання. Собака може відчути це і повести себе агресивно. </a:t>
            </a:r>
          </a:p>
          <a:p>
            <a:pPr algn="l" marL="690879" indent="-345439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можна тікати від собаки. Вона почне полювати на вас. </a:t>
            </a:r>
          </a:p>
          <a:p>
            <a:pPr algn="l" marL="690879" indent="-345439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коріть незнайомих тварин і не чіпайте їх під час їжі або сну. Тварини можуть розносити такі хвороби, як сказ, лишай, чума, тиф …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AF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9452" y="119074"/>
            <a:ext cx="8124452" cy="1042923"/>
            <a:chOff x="0" y="0"/>
            <a:chExt cx="1418810" cy="18213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18810" cy="182131"/>
            </a:xfrm>
            <a:custGeom>
              <a:avLst/>
              <a:gdLst/>
              <a:ahLst/>
              <a:cxnLst/>
              <a:rect r="r" b="b" t="t" l="l"/>
              <a:pathLst>
                <a:path h="182131" w="1418810">
                  <a:moveTo>
                    <a:pt x="20011" y="0"/>
                  </a:moveTo>
                  <a:lnTo>
                    <a:pt x="1398799" y="0"/>
                  </a:lnTo>
                  <a:cubicBezTo>
                    <a:pt x="1404106" y="0"/>
                    <a:pt x="1409196" y="2108"/>
                    <a:pt x="1412949" y="5861"/>
                  </a:cubicBezTo>
                  <a:cubicBezTo>
                    <a:pt x="1416702" y="9614"/>
                    <a:pt x="1418810" y="14704"/>
                    <a:pt x="1418810" y="20011"/>
                  </a:cubicBezTo>
                  <a:lnTo>
                    <a:pt x="1418810" y="162119"/>
                  </a:lnTo>
                  <a:cubicBezTo>
                    <a:pt x="1418810" y="173171"/>
                    <a:pt x="1409851" y="182131"/>
                    <a:pt x="1398799" y="182131"/>
                  </a:cubicBezTo>
                  <a:lnTo>
                    <a:pt x="20011" y="182131"/>
                  </a:lnTo>
                  <a:cubicBezTo>
                    <a:pt x="14704" y="182131"/>
                    <a:pt x="9614" y="180022"/>
                    <a:pt x="5861" y="176269"/>
                  </a:cubicBezTo>
                  <a:cubicBezTo>
                    <a:pt x="2108" y="172517"/>
                    <a:pt x="0" y="167427"/>
                    <a:pt x="0" y="162119"/>
                  </a:cubicBezTo>
                  <a:lnTo>
                    <a:pt x="0" y="20011"/>
                  </a:lnTo>
                  <a:cubicBezTo>
                    <a:pt x="0" y="14704"/>
                    <a:pt x="2108" y="9614"/>
                    <a:pt x="5861" y="5861"/>
                  </a:cubicBezTo>
                  <a:cubicBezTo>
                    <a:pt x="9614" y="2108"/>
                    <a:pt x="14704" y="0"/>
                    <a:pt x="20011" y="0"/>
                  </a:cubicBezTo>
                  <a:close/>
                </a:path>
              </a:pathLst>
            </a:custGeom>
            <a:solidFill>
              <a:srgbClr val="FFC93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418810" cy="2202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874465">
            <a:off x="7209026" y="306176"/>
            <a:ext cx="1265215" cy="1265215"/>
          </a:xfrm>
          <a:custGeom>
            <a:avLst/>
            <a:gdLst/>
            <a:ahLst/>
            <a:cxnLst/>
            <a:rect r="r" b="b" t="t" l="l"/>
            <a:pathLst>
              <a:path h="1265215" w="1265215">
                <a:moveTo>
                  <a:pt x="0" y="0"/>
                </a:moveTo>
                <a:lnTo>
                  <a:pt x="1265214" y="0"/>
                </a:lnTo>
                <a:lnTo>
                  <a:pt x="1265214" y="1265215"/>
                </a:lnTo>
                <a:lnTo>
                  <a:pt x="0" y="1265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17763" y="1528644"/>
            <a:ext cx="9619672" cy="8585889"/>
            <a:chOff x="0" y="0"/>
            <a:chExt cx="1679927" cy="149939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79927" cy="1499393"/>
            </a:xfrm>
            <a:custGeom>
              <a:avLst/>
              <a:gdLst/>
              <a:ahLst/>
              <a:cxnLst/>
              <a:rect r="r" b="b" t="t" l="l"/>
              <a:pathLst>
                <a:path h="1499393" w="1679927">
                  <a:moveTo>
                    <a:pt x="16901" y="0"/>
                  </a:moveTo>
                  <a:lnTo>
                    <a:pt x="1663027" y="0"/>
                  </a:lnTo>
                  <a:cubicBezTo>
                    <a:pt x="1667509" y="0"/>
                    <a:pt x="1671808" y="1781"/>
                    <a:pt x="1674977" y="4950"/>
                  </a:cubicBezTo>
                  <a:cubicBezTo>
                    <a:pt x="1678147" y="8120"/>
                    <a:pt x="1679927" y="12418"/>
                    <a:pt x="1679927" y="16901"/>
                  </a:cubicBezTo>
                  <a:lnTo>
                    <a:pt x="1679927" y="1482492"/>
                  </a:lnTo>
                  <a:cubicBezTo>
                    <a:pt x="1679927" y="1486975"/>
                    <a:pt x="1678147" y="1491274"/>
                    <a:pt x="1674977" y="1494443"/>
                  </a:cubicBezTo>
                  <a:cubicBezTo>
                    <a:pt x="1671808" y="1497613"/>
                    <a:pt x="1667509" y="1499393"/>
                    <a:pt x="1663027" y="1499393"/>
                  </a:cubicBezTo>
                  <a:lnTo>
                    <a:pt x="16901" y="1499393"/>
                  </a:lnTo>
                  <a:cubicBezTo>
                    <a:pt x="12418" y="1499393"/>
                    <a:pt x="8120" y="1497613"/>
                    <a:pt x="4950" y="1494443"/>
                  </a:cubicBezTo>
                  <a:cubicBezTo>
                    <a:pt x="1781" y="1491274"/>
                    <a:pt x="0" y="1486975"/>
                    <a:pt x="0" y="1482492"/>
                  </a:cubicBezTo>
                  <a:lnTo>
                    <a:pt x="0" y="16901"/>
                  </a:lnTo>
                  <a:cubicBezTo>
                    <a:pt x="0" y="12418"/>
                    <a:pt x="1781" y="8120"/>
                    <a:pt x="4950" y="4950"/>
                  </a:cubicBezTo>
                  <a:cubicBezTo>
                    <a:pt x="8120" y="1781"/>
                    <a:pt x="12418" y="0"/>
                    <a:pt x="16901" y="0"/>
                  </a:cubicBezTo>
                  <a:close/>
                </a:path>
              </a:pathLst>
            </a:custGeom>
            <a:solidFill>
              <a:srgbClr val="F7EDA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679927" cy="15374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136417" y="302398"/>
            <a:ext cx="6151583" cy="10168558"/>
          </a:xfrm>
          <a:custGeom>
            <a:avLst/>
            <a:gdLst/>
            <a:ahLst/>
            <a:cxnLst/>
            <a:rect r="r" b="b" t="t" l="l"/>
            <a:pathLst>
              <a:path h="10168558" w="6151583">
                <a:moveTo>
                  <a:pt x="0" y="0"/>
                </a:moveTo>
                <a:lnTo>
                  <a:pt x="6151583" y="0"/>
                </a:lnTo>
                <a:lnTo>
                  <a:pt x="6151583" y="10168557"/>
                </a:lnTo>
                <a:lnTo>
                  <a:pt x="0" y="10168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750" r="-52737" b="-775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074692" y="6664399"/>
            <a:ext cx="7626045" cy="3450134"/>
            <a:chOff x="0" y="0"/>
            <a:chExt cx="1331771" cy="60251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31771" cy="602513"/>
            </a:xfrm>
            <a:custGeom>
              <a:avLst/>
              <a:gdLst/>
              <a:ahLst/>
              <a:cxnLst/>
              <a:rect r="r" b="b" t="t" l="l"/>
              <a:pathLst>
                <a:path h="602513" w="1331771">
                  <a:moveTo>
                    <a:pt x="21319" y="0"/>
                  </a:moveTo>
                  <a:lnTo>
                    <a:pt x="1310452" y="0"/>
                  </a:lnTo>
                  <a:cubicBezTo>
                    <a:pt x="1316106" y="0"/>
                    <a:pt x="1321529" y="2246"/>
                    <a:pt x="1325527" y="6244"/>
                  </a:cubicBezTo>
                  <a:cubicBezTo>
                    <a:pt x="1329525" y="10242"/>
                    <a:pt x="1331771" y="15665"/>
                    <a:pt x="1331771" y="21319"/>
                  </a:cubicBezTo>
                  <a:lnTo>
                    <a:pt x="1331771" y="581194"/>
                  </a:lnTo>
                  <a:cubicBezTo>
                    <a:pt x="1331771" y="586848"/>
                    <a:pt x="1329525" y="592271"/>
                    <a:pt x="1325527" y="596269"/>
                  </a:cubicBezTo>
                  <a:cubicBezTo>
                    <a:pt x="1321529" y="600267"/>
                    <a:pt x="1316106" y="602513"/>
                    <a:pt x="1310452" y="602513"/>
                  </a:cubicBezTo>
                  <a:lnTo>
                    <a:pt x="21319" y="602513"/>
                  </a:lnTo>
                  <a:cubicBezTo>
                    <a:pt x="15665" y="602513"/>
                    <a:pt x="10242" y="600267"/>
                    <a:pt x="6244" y="596269"/>
                  </a:cubicBezTo>
                  <a:cubicBezTo>
                    <a:pt x="2246" y="592271"/>
                    <a:pt x="0" y="586848"/>
                    <a:pt x="0" y="581194"/>
                  </a:cubicBezTo>
                  <a:lnTo>
                    <a:pt x="0" y="21319"/>
                  </a:lnTo>
                  <a:cubicBezTo>
                    <a:pt x="0" y="15665"/>
                    <a:pt x="2246" y="10242"/>
                    <a:pt x="6244" y="6244"/>
                  </a:cubicBezTo>
                  <a:cubicBezTo>
                    <a:pt x="10242" y="2246"/>
                    <a:pt x="15665" y="0"/>
                    <a:pt x="21319" y="0"/>
                  </a:cubicBezTo>
                  <a:close/>
                </a:path>
              </a:pathLst>
            </a:custGeom>
            <a:solidFill>
              <a:srgbClr val="F7EDA8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331771" cy="6406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6003215" y="0"/>
            <a:ext cx="2284785" cy="2461179"/>
          </a:xfrm>
          <a:custGeom>
            <a:avLst/>
            <a:gdLst/>
            <a:ahLst/>
            <a:cxnLst/>
            <a:rect r="r" b="b" t="t" l="l"/>
            <a:pathLst>
              <a:path h="2461179" w="2284785">
                <a:moveTo>
                  <a:pt x="0" y="0"/>
                </a:moveTo>
                <a:lnTo>
                  <a:pt x="2284785" y="0"/>
                </a:lnTo>
                <a:lnTo>
                  <a:pt x="2284785" y="2461179"/>
                </a:lnTo>
                <a:lnTo>
                  <a:pt x="0" y="24611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7004806" y="6356155"/>
            <a:ext cx="825951" cy="3059079"/>
          </a:xfrm>
          <a:custGeom>
            <a:avLst/>
            <a:gdLst/>
            <a:ahLst/>
            <a:cxnLst/>
            <a:rect r="r" b="b" t="t" l="l"/>
            <a:pathLst>
              <a:path h="3059079" w="825951">
                <a:moveTo>
                  <a:pt x="0" y="0"/>
                </a:moveTo>
                <a:lnTo>
                  <a:pt x="825951" y="0"/>
                </a:lnTo>
                <a:lnTo>
                  <a:pt x="825951" y="3059079"/>
                </a:lnTo>
                <a:lnTo>
                  <a:pt x="0" y="30590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9703250" y="0"/>
            <a:ext cx="6088873" cy="6088873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254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254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cubicBezTo>
                    <a:pt x="5773420" y="5069840"/>
                    <a:pt x="5796280" y="4507230"/>
                    <a:pt x="5473700" y="4127500"/>
                  </a:cubicBezTo>
                  <a:cubicBezTo>
                    <a:pt x="5970270" y="4088130"/>
                    <a:pt x="6352540" y="3674110"/>
                    <a:pt x="6352540" y="3176270"/>
                  </a:cubicBez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blipFill>
              <a:blip r:embed="rId8"/>
              <a:stretch>
                <a:fillRect l="-25031" t="0" r="-25031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188027" y="1647099"/>
            <a:ext cx="5208193" cy="5208193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254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254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cubicBezTo>
                    <a:pt x="5773420" y="5069840"/>
                    <a:pt x="5796280" y="4507230"/>
                    <a:pt x="5473700" y="4127500"/>
                  </a:cubicBezTo>
                  <a:cubicBezTo>
                    <a:pt x="5970270" y="4088130"/>
                    <a:pt x="6352540" y="3674110"/>
                    <a:pt x="6352540" y="3176270"/>
                  </a:cubicBez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blipFill>
              <a:blip r:embed="rId9"/>
              <a:stretch>
                <a:fillRect l="-24985" t="0" r="-24985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5964774" y="8739739"/>
            <a:ext cx="3872661" cy="1374795"/>
          </a:xfrm>
          <a:custGeom>
            <a:avLst/>
            <a:gdLst/>
            <a:ahLst/>
            <a:cxnLst/>
            <a:rect r="r" b="b" t="t" l="l"/>
            <a:pathLst>
              <a:path h="1374795" w="3872661">
                <a:moveTo>
                  <a:pt x="0" y="0"/>
                </a:moveTo>
                <a:lnTo>
                  <a:pt x="3872661" y="0"/>
                </a:lnTo>
                <a:lnTo>
                  <a:pt x="3872661" y="1374794"/>
                </a:lnTo>
                <a:lnTo>
                  <a:pt x="0" y="13747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394658" y="1589949"/>
            <a:ext cx="9265883" cy="8406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Іс</a:t>
            </a:r>
            <a:r>
              <a:rPr lang="en-US" b="true" sz="27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нує помилкова думка, що кліщі стрибають на людину з дерев та кущів або дерев. </a:t>
            </a:r>
          </a:p>
          <a:p>
            <a:pPr algn="l">
              <a:lnSpc>
                <a:spcPts val="3919"/>
              </a:lnSpc>
            </a:pPr>
            <a:r>
              <a:rPr lang="en-US" b="true" sz="27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Але насправді вони знаходяться у траві, особливо біля лісових стежок, подальші від сонця та ближче до своїх жертв. 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Слід також звернути увагу на те, що домашні тварини після прогулянки можуть принести кліща на собі в будинок.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Кліщ спочатку чіпляється на одяг, потім переміщується до відкритих ділянок тіла і присмоктується.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Вони переносять багато різних інфекцій, але найбільш небезпечніші для людини:</a:t>
            </a:r>
          </a:p>
          <a:p>
            <a:pPr algn="l" marL="604518" indent="-302259" lvl="1">
              <a:lnSpc>
                <a:spcPts val="3919"/>
              </a:lnSpc>
              <a:buAutoNum type="arabicPeriod" startAt="1"/>
            </a:pPr>
            <a:r>
              <a:rPr lang="en-US" b="true" sz="27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Вірус кліщового енцефаліту</a:t>
            </a:r>
            <a:r>
              <a:rPr lang="en-US" sz="2799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(передається практично відразу при прокушуванні шкіри кліщем)</a:t>
            </a:r>
          </a:p>
          <a:p>
            <a:pPr algn="l" marL="604518" indent="-302259" lvl="1">
              <a:lnSpc>
                <a:spcPts val="3919"/>
              </a:lnSpc>
              <a:buAutoNum type="arabicPeriod" startAt="1"/>
            </a:pPr>
            <a:r>
              <a:rPr lang="en-US" b="true" sz="27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Хвороба Лайма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700" y="226198"/>
            <a:ext cx="6109156" cy="752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b="true" sz="44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Обережно ! Кліщі!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43699" y="6762023"/>
            <a:ext cx="7587058" cy="3073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b="true" sz="34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</a:t>
            </a:r>
            <a:r>
              <a:rPr lang="en-US" b="true" sz="34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е намагайтеся самостійно видалити кліща. Його можна розірвати й частина кліща залишиться у тілі. Навіть вона може привести до захворювання.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AF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32788" y="120254"/>
            <a:ext cx="13055212" cy="10166746"/>
          </a:xfrm>
          <a:custGeom>
            <a:avLst/>
            <a:gdLst/>
            <a:ahLst/>
            <a:cxnLst/>
            <a:rect r="r" b="b" t="t" l="l"/>
            <a:pathLst>
              <a:path h="10166746" w="13055212">
                <a:moveTo>
                  <a:pt x="0" y="0"/>
                </a:moveTo>
                <a:lnTo>
                  <a:pt x="13055212" y="0"/>
                </a:lnTo>
                <a:lnTo>
                  <a:pt x="13055212" y="10166746"/>
                </a:lnTo>
                <a:lnTo>
                  <a:pt x="0" y="10166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648194" y="258196"/>
            <a:ext cx="11355021" cy="1814510"/>
            <a:chOff x="0" y="0"/>
            <a:chExt cx="1982979" cy="31687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82980" cy="316876"/>
            </a:xfrm>
            <a:custGeom>
              <a:avLst/>
              <a:gdLst/>
              <a:ahLst/>
              <a:cxnLst/>
              <a:rect r="r" b="b" t="t" l="l"/>
              <a:pathLst>
                <a:path h="316876" w="1982980">
                  <a:moveTo>
                    <a:pt x="14318" y="0"/>
                  </a:moveTo>
                  <a:lnTo>
                    <a:pt x="1968662" y="0"/>
                  </a:lnTo>
                  <a:cubicBezTo>
                    <a:pt x="1972459" y="0"/>
                    <a:pt x="1976101" y="1508"/>
                    <a:pt x="1978786" y="4194"/>
                  </a:cubicBezTo>
                  <a:cubicBezTo>
                    <a:pt x="1981471" y="6879"/>
                    <a:pt x="1982980" y="10521"/>
                    <a:pt x="1982980" y="14318"/>
                  </a:cubicBezTo>
                  <a:lnTo>
                    <a:pt x="1982980" y="302558"/>
                  </a:lnTo>
                  <a:cubicBezTo>
                    <a:pt x="1982980" y="306356"/>
                    <a:pt x="1981471" y="309997"/>
                    <a:pt x="1978786" y="312683"/>
                  </a:cubicBezTo>
                  <a:cubicBezTo>
                    <a:pt x="1976101" y="315368"/>
                    <a:pt x="1972459" y="316876"/>
                    <a:pt x="1968662" y="316876"/>
                  </a:cubicBezTo>
                  <a:lnTo>
                    <a:pt x="14318" y="316876"/>
                  </a:lnTo>
                  <a:cubicBezTo>
                    <a:pt x="10521" y="316876"/>
                    <a:pt x="6879" y="315368"/>
                    <a:pt x="4194" y="312683"/>
                  </a:cubicBezTo>
                  <a:cubicBezTo>
                    <a:pt x="1508" y="309997"/>
                    <a:pt x="0" y="306356"/>
                    <a:pt x="0" y="302558"/>
                  </a:cubicBezTo>
                  <a:lnTo>
                    <a:pt x="0" y="14318"/>
                  </a:lnTo>
                  <a:cubicBezTo>
                    <a:pt x="0" y="10521"/>
                    <a:pt x="1508" y="6879"/>
                    <a:pt x="4194" y="4194"/>
                  </a:cubicBezTo>
                  <a:cubicBezTo>
                    <a:pt x="6879" y="1508"/>
                    <a:pt x="10521" y="0"/>
                    <a:pt x="14318" y="0"/>
                  </a:cubicBezTo>
                  <a:close/>
                </a:path>
              </a:pathLst>
            </a:custGeom>
            <a:solidFill>
              <a:srgbClr val="FFC93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982979" cy="3549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true" flipV="false" rot="0">
            <a:off x="1505911" y="258196"/>
            <a:ext cx="3591333" cy="1541008"/>
          </a:xfrm>
          <a:custGeom>
            <a:avLst/>
            <a:gdLst/>
            <a:ahLst/>
            <a:cxnLst/>
            <a:rect r="r" b="b" t="t" l="l"/>
            <a:pathLst>
              <a:path h="1541008" w="3591333">
                <a:moveTo>
                  <a:pt x="3591333" y="0"/>
                </a:moveTo>
                <a:lnTo>
                  <a:pt x="0" y="0"/>
                </a:lnTo>
                <a:lnTo>
                  <a:pt x="0" y="1541008"/>
                </a:lnTo>
                <a:lnTo>
                  <a:pt x="3591333" y="1541008"/>
                </a:lnTo>
                <a:lnTo>
                  <a:pt x="359133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41785" y="-15306"/>
            <a:ext cx="2088011" cy="2088011"/>
          </a:xfrm>
          <a:custGeom>
            <a:avLst/>
            <a:gdLst/>
            <a:ahLst/>
            <a:cxnLst/>
            <a:rect r="r" b="b" t="t" l="l"/>
            <a:pathLst>
              <a:path h="2088011" w="2088011">
                <a:moveTo>
                  <a:pt x="0" y="0"/>
                </a:moveTo>
                <a:lnTo>
                  <a:pt x="2088011" y="0"/>
                </a:lnTo>
                <a:lnTo>
                  <a:pt x="2088011" y="2088012"/>
                </a:lnTo>
                <a:lnTo>
                  <a:pt x="0" y="20880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-861536" y="653488"/>
            <a:ext cx="3591333" cy="1541008"/>
          </a:xfrm>
          <a:custGeom>
            <a:avLst/>
            <a:gdLst/>
            <a:ahLst/>
            <a:cxnLst/>
            <a:rect r="r" b="b" t="t" l="l"/>
            <a:pathLst>
              <a:path h="1541008" w="3591333">
                <a:moveTo>
                  <a:pt x="3591332" y="0"/>
                </a:moveTo>
                <a:lnTo>
                  <a:pt x="0" y="0"/>
                </a:lnTo>
                <a:lnTo>
                  <a:pt x="0" y="1541008"/>
                </a:lnTo>
                <a:lnTo>
                  <a:pt x="3591332" y="1541008"/>
                </a:lnTo>
                <a:lnTo>
                  <a:pt x="359133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003215" y="-15306"/>
            <a:ext cx="2284785" cy="2461179"/>
          </a:xfrm>
          <a:custGeom>
            <a:avLst/>
            <a:gdLst/>
            <a:ahLst/>
            <a:cxnLst/>
            <a:rect r="r" b="b" t="t" l="l"/>
            <a:pathLst>
              <a:path h="2461179" w="2284785">
                <a:moveTo>
                  <a:pt x="0" y="0"/>
                </a:moveTo>
                <a:lnTo>
                  <a:pt x="2284785" y="0"/>
                </a:lnTo>
                <a:lnTo>
                  <a:pt x="2284785" y="2461180"/>
                </a:lnTo>
                <a:lnTo>
                  <a:pt x="0" y="24611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249925" y="2445874"/>
            <a:ext cx="11905176" cy="7645388"/>
            <a:chOff x="0" y="0"/>
            <a:chExt cx="2079056" cy="133514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079055" cy="1335149"/>
            </a:xfrm>
            <a:custGeom>
              <a:avLst/>
              <a:gdLst/>
              <a:ahLst/>
              <a:cxnLst/>
              <a:rect r="r" b="b" t="t" l="l"/>
              <a:pathLst>
                <a:path h="1335149" w="2079055">
                  <a:moveTo>
                    <a:pt x="13656" y="0"/>
                  </a:moveTo>
                  <a:lnTo>
                    <a:pt x="2065399" y="0"/>
                  </a:lnTo>
                  <a:cubicBezTo>
                    <a:pt x="2069021" y="0"/>
                    <a:pt x="2072495" y="1439"/>
                    <a:pt x="2075056" y="4000"/>
                  </a:cubicBezTo>
                  <a:cubicBezTo>
                    <a:pt x="2077617" y="6561"/>
                    <a:pt x="2079055" y="10034"/>
                    <a:pt x="2079055" y="13656"/>
                  </a:cubicBezTo>
                  <a:lnTo>
                    <a:pt x="2079055" y="1321493"/>
                  </a:lnTo>
                  <a:cubicBezTo>
                    <a:pt x="2079055" y="1329035"/>
                    <a:pt x="2072941" y="1335149"/>
                    <a:pt x="2065399" y="1335149"/>
                  </a:cubicBezTo>
                  <a:lnTo>
                    <a:pt x="13656" y="1335149"/>
                  </a:lnTo>
                  <a:cubicBezTo>
                    <a:pt x="10034" y="1335149"/>
                    <a:pt x="6561" y="1333711"/>
                    <a:pt x="4000" y="1331149"/>
                  </a:cubicBezTo>
                  <a:cubicBezTo>
                    <a:pt x="1439" y="1328588"/>
                    <a:pt x="0" y="1325115"/>
                    <a:pt x="0" y="1321493"/>
                  </a:cubicBezTo>
                  <a:lnTo>
                    <a:pt x="0" y="13656"/>
                  </a:lnTo>
                  <a:cubicBezTo>
                    <a:pt x="0" y="6114"/>
                    <a:pt x="6114" y="0"/>
                    <a:pt x="13656" y="0"/>
                  </a:cubicBezTo>
                  <a:close/>
                </a:path>
              </a:pathLst>
            </a:custGeom>
            <a:solidFill>
              <a:srgbClr val="F7EDA8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2079056" cy="13732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364905" y="2388724"/>
            <a:ext cx="11675215" cy="744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A71E22"/>
                </a:solidFill>
                <a:latin typeface="IBM Plex Sans Bold"/>
                <a:ea typeface="IBM Plex Sans Bold"/>
                <a:cs typeface="IBM Plex Sans Bold"/>
                <a:sym typeface="IBM Plex Sans Bold"/>
                <a:hlinkClick r:id="rId8" action="ppaction://hlinksldjump"/>
              </a:rPr>
              <a:t>Розтяжки важко помітити, адже вони натягнуті низько над землею та виглядають як дріт чи шнур. І часто взагалі непомітні.</a:t>
            </a:r>
          </a:p>
          <a:p>
            <a:pPr algn="l"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ходити в парках, лісах чи будь-якій іншій місцевості, яка не пройшла перевірку спецслужбами з розмінування.</a:t>
            </a:r>
          </a:p>
          <a:p>
            <a:pPr algn="l"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Побачив незнайомий предмет? Відійди і в руки не бери.</a:t>
            </a:r>
          </a:p>
          <a:p>
            <a:pPr algn="l"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Нерозірвані снаряди? Відійди якнайдалі.</a:t>
            </a:r>
          </a:p>
          <a:p>
            <a:pPr algn="l"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Боєприпаси — не іграшка:</a:t>
            </a:r>
          </a:p>
          <a:p>
            <a:pPr algn="l" marL="647703" indent="-323852" lvl="1">
              <a:lnSpc>
                <a:spcPts val="4200"/>
              </a:lnSpc>
              <a:buAutoNum type="arabicPeriod" startAt="1"/>
            </a:pPr>
            <a:r>
              <a:rPr lang="en-US" b="true" sz="3000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розпалювати поряд багаття або кидати в нього предмет</a:t>
            </a:r>
          </a:p>
          <a:p>
            <a:pPr algn="l" marL="647703" indent="-323852" lvl="1">
              <a:lnSpc>
                <a:spcPts val="4200"/>
              </a:lnSpc>
              <a:buAutoNum type="arabicPeriod" startAt="1"/>
            </a:pPr>
            <a:r>
              <a:rPr lang="en-US" b="true" sz="3000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приносити предмет додому</a:t>
            </a:r>
          </a:p>
          <a:p>
            <a:pPr algn="l"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брати в руки чужі речі, навіть у багатолюдних місцях.</a:t>
            </a:r>
          </a:p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Вибухівку можуть помістити у звичайні портфелі, сумки, банки, пакунки і потім залишити в багатолюдних місцях.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2436145" y="6720547"/>
            <a:ext cx="3567069" cy="3116727"/>
          </a:xfrm>
          <a:custGeom>
            <a:avLst/>
            <a:gdLst/>
            <a:ahLst/>
            <a:cxnLst/>
            <a:rect r="r" b="b" t="t" l="l"/>
            <a:pathLst>
              <a:path h="3116727" w="3567069">
                <a:moveTo>
                  <a:pt x="0" y="0"/>
                </a:moveTo>
                <a:lnTo>
                  <a:pt x="3567070" y="0"/>
                </a:lnTo>
                <a:lnTo>
                  <a:pt x="3567070" y="3116726"/>
                </a:lnTo>
                <a:lnTo>
                  <a:pt x="0" y="31167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017278" y="355825"/>
            <a:ext cx="10616852" cy="1543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b="true" sz="44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Міни і розтяжки: дбаємо про безпеку прогулянок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AF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48585" y="502227"/>
            <a:ext cx="10509759" cy="1894702"/>
            <a:chOff x="0" y="0"/>
            <a:chExt cx="1835368" cy="3308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35368" cy="330881"/>
            </a:xfrm>
            <a:custGeom>
              <a:avLst/>
              <a:gdLst/>
              <a:ahLst/>
              <a:cxnLst/>
              <a:rect r="r" b="b" t="t" l="l"/>
              <a:pathLst>
                <a:path h="330881" w="1835368">
                  <a:moveTo>
                    <a:pt x="15469" y="0"/>
                  </a:moveTo>
                  <a:lnTo>
                    <a:pt x="1819898" y="0"/>
                  </a:lnTo>
                  <a:cubicBezTo>
                    <a:pt x="1828442" y="0"/>
                    <a:pt x="1835368" y="6926"/>
                    <a:pt x="1835368" y="15469"/>
                  </a:cubicBezTo>
                  <a:lnTo>
                    <a:pt x="1835368" y="315411"/>
                  </a:lnTo>
                  <a:cubicBezTo>
                    <a:pt x="1835368" y="319514"/>
                    <a:pt x="1833738" y="323449"/>
                    <a:pt x="1830837" y="326350"/>
                  </a:cubicBezTo>
                  <a:cubicBezTo>
                    <a:pt x="1827936" y="329251"/>
                    <a:pt x="1824001" y="330881"/>
                    <a:pt x="1819898" y="330881"/>
                  </a:cubicBezTo>
                  <a:lnTo>
                    <a:pt x="15469" y="330881"/>
                  </a:lnTo>
                  <a:cubicBezTo>
                    <a:pt x="6926" y="330881"/>
                    <a:pt x="0" y="323955"/>
                    <a:pt x="0" y="315411"/>
                  </a:cubicBezTo>
                  <a:lnTo>
                    <a:pt x="0" y="15469"/>
                  </a:lnTo>
                  <a:cubicBezTo>
                    <a:pt x="0" y="6926"/>
                    <a:pt x="6926" y="0"/>
                    <a:pt x="15469" y="0"/>
                  </a:cubicBezTo>
                  <a:close/>
                </a:path>
              </a:pathLst>
            </a:custGeom>
            <a:solidFill>
              <a:srgbClr val="FFC93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835368" cy="3689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48585" y="2734933"/>
            <a:ext cx="13066802" cy="7284284"/>
            <a:chOff x="0" y="0"/>
            <a:chExt cx="2281916" cy="127208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81916" cy="1272088"/>
            </a:xfrm>
            <a:custGeom>
              <a:avLst/>
              <a:gdLst/>
              <a:ahLst/>
              <a:cxnLst/>
              <a:rect r="r" b="b" t="t" l="l"/>
              <a:pathLst>
                <a:path h="1272088" w="2281916">
                  <a:moveTo>
                    <a:pt x="12442" y="0"/>
                  </a:moveTo>
                  <a:lnTo>
                    <a:pt x="2269473" y="0"/>
                  </a:lnTo>
                  <a:cubicBezTo>
                    <a:pt x="2276345" y="0"/>
                    <a:pt x="2281916" y="5571"/>
                    <a:pt x="2281916" y="12442"/>
                  </a:cubicBezTo>
                  <a:lnTo>
                    <a:pt x="2281916" y="1259646"/>
                  </a:lnTo>
                  <a:cubicBezTo>
                    <a:pt x="2281916" y="1266517"/>
                    <a:pt x="2276345" y="1272088"/>
                    <a:pt x="2269473" y="1272088"/>
                  </a:cubicBezTo>
                  <a:lnTo>
                    <a:pt x="12442" y="1272088"/>
                  </a:lnTo>
                  <a:cubicBezTo>
                    <a:pt x="9142" y="1272088"/>
                    <a:pt x="5978" y="1270777"/>
                    <a:pt x="3644" y="1268444"/>
                  </a:cubicBezTo>
                  <a:cubicBezTo>
                    <a:pt x="1311" y="1266110"/>
                    <a:pt x="0" y="1262946"/>
                    <a:pt x="0" y="1259646"/>
                  </a:cubicBezTo>
                  <a:lnTo>
                    <a:pt x="0" y="12442"/>
                  </a:lnTo>
                  <a:cubicBezTo>
                    <a:pt x="0" y="5571"/>
                    <a:pt x="5571" y="0"/>
                    <a:pt x="12442" y="0"/>
                  </a:cubicBezTo>
                  <a:close/>
                </a:path>
              </a:pathLst>
            </a:custGeom>
            <a:solidFill>
              <a:srgbClr val="F7EDA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281916" cy="13101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48585" y="2885106"/>
            <a:ext cx="12698414" cy="7588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289" indent="-334645" lvl="1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0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уник</a:t>
            </a:r>
            <a:r>
              <a:rPr lang="en-US" b="true" sz="30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ати великого скупчення людей та близького контакту з тими, хто має ознаки хвороби;</a:t>
            </a:r>
          </a:p>
          <a:p>
            <a:pPr algn="l" marL="669289" indent="-334645" lvl="1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0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часто мити руки з милом, дезінфікувати їх; не торкатись обличчя брудними руками та використовувати медичні маски;</a:t>
            </a:r>
          </a:p>
          <a:p>
            <a:pPr algn="l" marL="669289" indent="-334645" lvl="1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0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постійно провітрювати приміщення та дотримуватися постільного режиму;</a:t>
            </a:r>
          </a:p>
          <a:p>
            <a:pPr algn="l" marL="669289" indent="-334645" lvl="1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0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їсти брудних овочів та фруктів, ретельно їх мити;</a:t>
            </a:r>
          </a:p>
          <a:p>
            <a:pPr algn="l" marL="669289" indent="-334645" lvl="1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0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не вживати самостійно медичних медикаментів чи препаратів;</a:t>
            </a:r>
          </a:p>
          <a:p>
            <a:pPr algn="l" marL="669289" indent="-334645" lvl="1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0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проводити достатню кількість часу на свіжому повітрі (молодшим школярам варто бути на повітрі не менше ніж 2-2,5 години, старшим – годину-півтори).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003215" y="0"/>
            <a:ext cx="2284785" cy="2461179"/>
          </a:xfrm>
          <a:custGeom>
            <a:avLst/>
            <a:gdLst/>
            <a:ahLst/>
            <a:cxnLst/>
            <a:rect r="r" b="b" t="t" l="l"/>
            <a:pathLst>
              <a:path h="2461179" w="2284785">
                <a:moveTo>
                  <a:pt x="0" y="0"/>
                </a:moveTo>
                <a:lnTo>
                  <a:pt x="2284785" y="0"/>
                </a:lnTo>
                <a:lnTo>
                  <a:pt x="2284785" y="2461179"/>
                </a:lnTo>
                <a:lnTo>
                  <a:pt x="0" y="2461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234127" y="6377075"/>
            <a:ext cx="2479564" cy="3510887"/>
          </a:xfrm>
          <a:custGeom>
            <a:avLst/>
            <a:gdLst/>
            <a:ahLst/>
            <a:cxnLst/>
            <a:rect r="r" b="b" t="t" l="l"/>
            <a:pathLst>
              <a:path h="3510887" w="2479564">
                <a:moveTo>
                  <a:pt x="0" y="0"/>
                </a:moveTo>
                <a:lnTo>
                  <a:pt x="2479564" y="0"/>
                </a:lnTo>
                <a:lnTo>
                  <a:pt x="2479564" y="3510887"/>
                </a:lnTo>
                <a:lnTo>
                  <a:pt x="0" y="35108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961456" y="272612"/>
            <a:ext cx="2353931" cy="2353931"/>
          </a:xfrm>
          <a:custGeom>
            <a:avLst/>
            <a:gdLst/>
            <a:ahLst/>
            <a:cxnLst/>
            <a:rect r="r" b="b" t="t" l="l"/>
            <a:pathLst>
              <a:path h="2353931" w="2353931">
                <a:moveTo>
                  <a:pt x="0" y="0"/>
                </a:moveTo>
                <a:lnTo>
                  <a:pt x="2353931" y="0"/>
                </a:lnTo>
                <a:lnTo>
                  <a:pt x="2353931" y="2353932"/>
                </a:lnTo>
                <a:lnTo>
                  <a:pt x="0" y="2353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596666" y="2396929"/>
            <a:ext cx="3287773" cy="3518045"/>
          </a:xfrm>
          <a:custGeom>
            <a:avLst/>
            <a:gdLst/>
            <a:ahLst/>
            <a:cxnLst/>
            <a:rect r="r" b="b" t="t" l="l"/>
            <a:pathLst>
              <a:path h="3518045" w="3287773">
                <a:moveTo>
                  <a:pt x="0" y="0"/>
                </a:moveTo>
                <a:lnTo>
                  <a:pt x="3287772" y="0"/>
                </a:lnTo>
                <a:lnTo>
                  <a:pt x="3287772" y="3518045"/>
                </a:lnTo>
                <a:lnTo>
                  <a:pt x="0" y="3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76119" y="719327"/>
            <a:ext cx="10054692" cy="1384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Правила  щодо запобігання інфікування на вірусні захворювання.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DAGkNgT1jNs</dc:identifier>
  <dcterms:modified xsi:type="dcterms:W3CDTF">2011-08-01T06:04:30Z</dcterms:modified>
  <cp:revision>1</cp:revision>
  <dc:title>Марїнська філія ДУ "Донецький ОЦКПХ МОЗ"</dc:title>
</cp:coreProperties>
</file>